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8" r:id="rId2"/>
    <p:sldId id="281" r:id="rId3"/>
    <p:sldId id="284" r:id="rId4"/>
    <p:sldId id="259" r:id="rId5"/>
    <p:sldId id="260" r:id="rId6"/>
    <p:sldId id="267" r:id="rId7"/>
    <p:sldId id="262" r:id="rId8"/>
    <p:sldId id="270" r:id="rId9"/>
    <p:sldId id="282" r:id="rId10"/>
    <p:sldId id="283" r:id="rId11"/>
    <p:sldId id="271" r:id="rId12"/>
    <p:sldId id="263" r:id="rId13"/>
    <p:sldId id="268" r:id="rId14"/>
    <p:sldId id="272" r:id="rId15"/>
    <p:sldId id="265" r:id="rId16"/>
    <p:sldId id="269" r:id="rId17"/>
    <p:sldId id="273" r:id="rId18"/>
    <p:sldId id="276" r:id="rId19"/>
    <p:sldId id="280" r:id="rId20"/>
    <p:sldId id="279" r:id="rId21"/>
    <p:sldId id="278" r:id="rId22"/>
    <p:sldId id="277" r:id="rId23"/>
    <p:sldId id="264"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9D6B42-3209-404F-8D34-9FC23D47C8B9}" type="datetimeFigureOut">
              <a:rPr lang="en-US" smtClean="0"/>
              <a:pPr/>
              <a:t>9/5/2014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E3FDBD-E4A3-444E-9B4C-A5D4F14A6B7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CE3FDBD-E4A3-444E-9B4C-A5D4F14A6B72}"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543DBE1-FF3D-46F2-AE84-77B57F447ADD}" type="datetimeFigureOut">
              <a:rPr lang="en-US" smtClean="0"/>
              <a:pPr/>
              <a:t>9/5/2014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F7D92C06-5D01-420E-A667-E03895D39CA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43DBE1-FF3D-46F2-AE84-77B57F447ADD}" type="datetimeFigureOut">
              <a:rPr lang="en-US" smtClean="0"/>
              <a:pPr/>
              <a:t>9/5/2014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D92C06-5D01-420E-A667-E03895D39CA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43DBE1-FF3D-46F2-AE84-77B57F447ADD}" type="datetimeFigureOut">
              <a:rPr lang="en-US" smtClean="0"/>
              <a:pPr/>
              <a:t>9/5/2014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D92C06-5D01-420E-A667-E03895D39CA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43DBE1-FF3D-46F2-AE84-77B57F447ADD}" type="datetimeFigureOut">
              <a:rPr lang="en-US" smtClean="0"/>
              <a:pPr/>
              <a:t>9/5/2014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D92C06-5D01-420E-A667-E03895D39CA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543DBE1-FF3D-46F2-AE84-77B57F447ADD}" type="datetimeFigureOut">
              <a:rPr lang="en-US" smtClean="0"/>
              <a:pPr/>
              <a:t>9/5/2014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D92C06-5D01-420E-A667-E03895D39CA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543DBE1-FF3D-46F2-AE84-77B57F447ADD}" type="datetimeFigureOut">
              <a:rPr lang="en-US" smtClean="0"/>
              <a:pPr/>
              <a:t>9/5/2014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D92C06-5D01-420E-A667-E03895D39CA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543DBE1-FF3D-46F2-AE84-77B57F447ADD}" type="datetimeFigureOut">
              <a:rPr lang="en-US" smtClean="0"/>
              <a:pPr/>
              <a:t>9/5/2014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D92C06-5D01-420E-A667-E03895D39CA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543DBE1-FF3D-46F2-AE84-77B57F447ADD}" type="datetimeFigureOut">
              <a:rPr lang="en-US" smtClean="0"/>
              <a:pPr/>
              <a:t>9/5/2014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D92C06-5D01-420E-A667-E03895D39CA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3DBE1-FF3D-46F2-AE84-77B57F447ADD}" type="datetimeFigureOut">
              <a:rPr lang="en-US" smtClean="0"/>
              <a:pPr/>
              <a:t>9/5/2014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D92C06-5D01-420E-A667-E03895D39CA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543DBE1-FF3D-46F2-AE84-77B57F447ADD}" type="datetimeFigureOut">
              <a:rPr lang="en-US" smtClean="0"/>
              <a:pPr/>
              <a:t>9/5/2014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D92C06-5D01-420E-A667-E03895D39CA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543DBE1-FF3D-46F2-AE84-77B57F447ADD}" type="datetimeFigureOut">
              <a:rPr lang="en-US" smtClean="0"/>
              <a:pPr/>
              <a:t>9/5/2014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F7D92C06-5D01-420E-A667-E03895D39CAC}"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543DBE1-FF3D-46F2-AE84-77B57F447ADD}" type="datetimeFigureOut">
              <a:rPr lang="en-US" smtClean="0"/>
              <a:pPr/>
              <a:t>9/5/2014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7D92C06-5D01-420E-A667-E03895D39CAC}"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24200" y="1143000"/>
            <a:ext cx="2683748" cy="523220"/>
          </a:xfrm>
          <a:prstGeom prst="rect">
            <a:avLst/>
          </a:prstGeom>
        </p:spPr>
        <p:style>
          <a:lnRef idx="2">
            <a:schemeClr val="dk1"/>
          </a:lnRef>
          <a:fillRef idx="1">
            <a:schemeClr val="lt1"/>
          </a:fillRef>
          <a:effectRef idx="0">
            <a:schemeClr val="dk1"/>
          </a:effectRef>
          <a:fontRef idx="minor">
            <a:schemeClr val="dk1"/>
          </a:fontRef>
        </p:style>
        <p:txBody>
          <a:bodyPr wrap="none" lIns="91440" tIns="45720" rIns="91440" bIns="45720">
            <a:spAutoFit/>
          </a:bodyPr>
          <a:lstStyle/>
          <a:p>
            <a:pPr algn="ctr"/>
            <a:r>
              <a:rPr lang="en-US" sz="2800" dirty="0" smtClean="0">
                <a:ln w="10160">
                  <a:solidFill>
                    <a:schemeClr val="accent1"/>
                  </a:solidFill>
                  <a:prstDash val="solid"/>
                </a:ln>
                <a:solidFill>
                  <a:schemeClr val="accent1">
                    <a:lumMod val="75000"/>
                  </a:schemeClr>
                </a:solidFill>
              </a:rPr>
              <a:t>GENDER &amp; CSR</a:t>
            </a:r>
            <a:endParaRPr lang="en-US" sz="2800" dirty="0">
              <a:ln w="10160">
                <a:solidFill>
                  <a:schemeClr val="accent1"/>
                </a:solidFill>
                <a:prstDash val="solid"/>
              </a:ln>
              <a:solidFill>
                <a:schemeClr val="accent1">
                  <a:lumMod val="75000"/>
                </a:schemeClr>
              </a:solidFill>
            </a:endParaRPr>
          </a:p>
        </p:txBody>
      </p:sp>
      <p:sp>
        <p:nvSpPr>
          <p:cNvPr id="3" name="Rectangle 2"/>
          <p:cNvSpPr/>
          <p:nvPr/>
        </p:nvSpPr>
        <p:spPr>
          <a:xfrm>
            <a:off x="533400" y="1676400"/>
            <a:ext cx="7924800" cy="1754326"/>
          </a:xfrm>
          <a:prstGeom prst="rect">
            <a:avLst/>
          </a:prstGeom>
          <a:noFill/>
        </p:spPr>
        <p:style>
          <a:lnRef idx="2">
            <a:schemeClr val="dk1"/>
          </a:lnRef>
          <a:fillRef idx="1">
            <a:schemeClr val="lt1"/>
          </a:fillRef>
          <a:effectRef idx="0">
            <a:schemeClr val="dk1"/>
          </a:effectRef>
          <a:fontRef idx="minor">
            <a:schemeClr val="dk1"/>
          </a:fontRef>
        </p:style>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lnSpc>
                <a:spcPct val="150000"/>
              </a:lnSpc>
            </a:pPr>
            <a:r>
              <a:rPr lang="en-US" sz="2400" b="1" cap="all" dirty="0" smtClean="0">
                <a:ln/>
                <a:solidFill>
                  <a:schemeClr val="accent1"/>
                </a:solidFill>
                <a:effectLst/>
              </a:rPr>
              <a:t>Public – Private Partnership </a:t>
            </a:r>
          </a:p>
          <a:p>
            <a:pPr algn="ctr">
              <a:lnSpc>
                <a:spcPct val="150000"/>
              </a:lnSpc>
            </a:pPr>
            <a:r>
              <a:rPr lang="en-US" sz="2400" b="1" cap="all" dirty="0" smtClean="0">
                <a:ln/>
                <a:solidFill>
                  <a:schemeClr val="accent1"/>
                </a:solidFill>
                <a:effectLst/>
              </a:rPr>
              <a:t>&amp; Corporate Social Responsibility </a:t>
            </a:r>
          </a:p>
          <a:p>
            <a:pPr algn="ctr">
              <a:lnSpc>
                <a:spcPct val="150000"/>
              </a:lnSpc>
            </a:pPr>
            <a:r>
              <a:rPr lang="en-US" sz="2400" b="1" cap="all" dirty="0" smtClean="0">
                <a:ln/>
                <a:solidFill>
                  <a:schemeClr val="accent1"/>
                </a:solidFill>
                <a:effectLst/>
              </a:rPr>
              <a:t>on Violence Against Women </a:t>
            </a:r>
            <a:endParaRPr lang="en-US" sz="2400" b="1" cap="all" dirty="0">
              <a:ln/>
              <a:solidFill>
                <a:schemeClr val="accent1"/>
              </a:solidFill>
              <a:effectLst/>
            </a:endParaRPr>
          </a:p>
        </p:txBody>
      </p:sp>
      <p:sp>
        <p:nvSpPr>
          <p:cNvPr id="4" name="TextBox 3"/>
          <p:cNvSpPr txBox="1"/>
          <p:nvPr/>
        </p:nvSpPr>
        <p:spPr>
          <a:xfrm>
            <a:off x="1524000" y="4114800"/>
            <a:ext cx="5867400" cy="1631216"/>
          </a:xfrm>
          <a:prstGeom prst="rect">
            <a:avLst/>
          </a:prstGeom>
          <a:noFill/>
        </p:spPr>
        <p:txBody>
          <a:bodyPr wrap="square" rtlCol="0">
            <a:spAutoFit/>
          </a:bodyPr>
          <a:lstStyle/>
          <a:p>
            <a:pPr algn="ctr"/>
            <a:r>
              <a:rPr lang="en-US" sz="2000" dirty="0" smtClean="0">
                <a:solidFill>
                  <a:schemeClr val="accent1">
                    <a:lumMod val="75000"/>
                  </a:schemeClr>
                </a:solidFill>
              </a:rPr>
              <a:t>DIPTO – A Foundation for Gender &amp; Development</a:t>
            </a:r>
          </a:p>
          <a:p>
            <a:pPr algn="ctr"/>
            <a:endParaRPr lang="en-US" sz="2000" dirty="0" smtClean="0">
              <a:solidFill>
                <a:schemeClr val="accent1">
                  <a:lumMod val="75000"/>
                </a:schemeClr>
              </a:solidFill>
            </a:endParaRPr>
          </a:p>
          <a:p>
            <a:pPr algn="ctr"/>
            <a:endParaRPr lang="en-US" sz="2000" dirty="0" smtClean="0">
              <a:solidFill>
                <a:schemeClr val="accent1">
                  <a:lumMod val="75000"/>
                </a:schemeClr>
              </a:solidFill>
            </a:endParaRPr>
          </a:p>
          <a:p>
            <a:pPr algn="ctr"/>
            <a:r>
              <a:rPr lang="en-US" sz="2000" dirty="0" err="1" smtClean="0">
                <a:solidFill>
                  <a:schemeClr val="accent1">
                    <a:lumMod val="75000"/>
                  </a:schemeClr>
                </a:solidFill>
              </a:rPr>
              <a:t>Zakia</a:t>
            </a:r>
            <a:r>
              <a:rPr lang="en-US" sz="2000" dirty="0" smtClean="0">
                <a:solidFill>
                  <a:schemeClr val="accent1">
                    <a:lumMod val="75000"/>
                  </a:schemeClr>
                </a:solidFill>
              </a:rPr>
              <a:t> K. </a:t>
            </a:r>
            <a:r>
              <a:rPr lang="en-US" sz="2000" dirty="0" smtClean="0">
                <a:solidFill>
                  <a:schemeClr val="accent1">
                    <a:lumMod val="75000"/>
                  </a:schemeClr>
                </a:solidFill>
              </a:rPr>
              <a:t>Hassan/</a:t>
            </a:r>
            <a:r>
              <a:rPr lang="en-US" sz="2000" dirty="0" err="1" smtClean="0">
                <a:solidFill>
                  <a:schemeClr val="accent1">
                    <a:lumMod val="75000"/>
                  </a:schemeClr>
                </a:solidFill>
              </a:rPr>
              <a:t>Mahmuda</a:t>
            </a:r>
            <a:r>
              <a:rPr lang="en-US" sz="2000" smtClean="0">
                <a:solidFill>
                  <a:schemeClr val="accent1">
                    <a:lumMod val="75000"/>
                  </a:schemeClr>
                </a:solidFill>
              </a:rPr>
              <a:t> Imam</a:t>
            </a:r>
            <a:endParaRPr lang="en-US" sz="2000" dirty="0" smtClean="0">
              <a:solidFill>
                <a:schemeClr val="accent1">
                  <a:lumMod val="75000"/>
                </a:schemeClr>
              </a:solidFill>
            </a:endParaRPr>
          </a:p>
          <a:p>
            <a:pPr algn="ctr"/>
            <a:r>
              <a:rPr lang="en-US" sz="2000" dirty="0" smtClean="0">
                <a:solidFill>
                  <a:schemeClr val="accent1">
                    <a:lumMod val="75000"/>
                  </a:schemeClr>
                </a:solidFill>
              </a:rPr>
              <a:t>7</a:t>
            </a:r>
            <a:r>
              <a:rPr lang="en-US" sz="2000" dirty="0" smtClean="0">
                <a:solidFill>
                  <a:schemeClr val="accent1">
                    <a:lumMod val="75000"/>
                  </a:schemeClr>
                </a:solidFill>
              </a:rPr>
              <a:t> </a:t>
            </a:r>
            <a:r>
              <a:rPr lang="en-US" sz="2000" dirty="0" err="1" smtClean="0">
                <a:solidFill>
                  <a:schemeClr val="accent1">
                    <a:lumMod val="75000"/>
                  </a:schemeClr>
                </a:solidFill>
              </a:rPr>
              <a:t>th</a:t>
            </a:r>
            <a:r>
              <a:rPr lang="en-US" sz="2000" dirty="0" smtClean="0">
                <a:solidFill>
                  <a:schemeClr val="accent1">
                    <a:lumMod val="75000"/>
                  </a:schemeClr>
                </a:solidFill>
              </a:rPr>
              <a:t> September 2014</a:t>
            </a:r>
            <a:endParaRPr lang="en-US" sz="2000" dirty="0" smtClean="0">
              <a:solidFill>
                <a:schemeClr val="accent1">
                  <a:lumMod val="7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587218" y="1916430"/>
          <a:ext cx="5969563" cy="4030980"/>
        </p:xfrm>
        <a:graphic>
          <a:graphicData uri="http://schemas.openxmlformats.org/drawingml/2006/table">
            <a:tbl>
              <a:tblPr/>
              <a:tblGrid>
                <a:gridCol w="997423"/>
                <a:gridCol w="93980"/>
                <a:gridCol w="997423"/>
                <a:gridCol w="969406"/>
                <a:gridCol w="970651"/>
                <a:gridCol w="970651"/>
                <a:gridCol w="970029"/>
              </a:tblGrid>
              <a:tr h="326390">
                <a:tc gridSpan="7">
                  <a:txBody>
                    <a:bodyPr/>
                    <a:lstStyle/>
                    <a:p>
                      <a:pPr marL="0" marR="0" algn="ctr">
                        <a:lnSpc>
                          <a:spcPct val="150000"/>
                        </a:lnSpc>
                        <a:spcBef>
                          <a:spcPts val="0"/>
                        </a:spcBef>
                        <a:spcAft>
                          <a:spcPts val="0"/>
                        </a:spcAft>
                      </a:pPr>
                      <a:r>
                        <a:rPr lang="en-US" sz="1000" b="1" dirty="0">
                          <a:solidFill>
                            <a:schemeClr val="accent1">
                              <a:lumMod val="50000"/>
                            </a:schemeClr>
                          </a:solidFill>
                          <a:latin typeface="Times New Roman"/>
                          <a:ea typeface="Calibri"/>
                          <a:cs typeface="Calibri"/>
                        </a:rPr>
                        <a:t>Table: 2: Incidences of major types of violence cases identified at workplace</a:t>
                      </a:r>
                      <a:endParaRPr lang="en-US" sz="1400" dirty="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56210">
                <a:tc rowSpan="2" gridSpan="3">
                  <a:txBody>
                    <a:bodyPr/>
                    <a:lstStyle/>
                    <a:p>
                      <a:pPr marL="0" marR="0" algn="ctr">
                        <a:lnSpc>
                          <a:spcPct val="150000"/>
                        </a:lnSpc>
                        <a:spcBef>
                          <a:spcPts val="0"/>
                        </a:spcBef>
                        <a:spcAft>
                          <a:spcPts val="0"/>
                        </a:spcAft>
                      </a:pPr>
                      <a:r>
                        <a:rPr lang="en-US" sz="1000" b="1" dirty="0">
                          <a:solidFill>
                            <a:schemeClr val="accent1">
                              <a:lumMod val="50000"/>
                            </a:schemeClr>
                          </a:solidFill>
                          <a:latin typeface="Times New Roman"/>
                          <a:ea typeface="Calibri"/>
                          <a:cs typeface="Calibri"/>
                        </a:rPr>
                        <a:t>Category</a:t>
                      </a:r>
                      <a:endParaRPr lang="en-US" sz="1400" dirty="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c gridSpan="3">
                  <a:txBody>
                    <a:bodyPr/>
                    <a:lstStyle/>
                    <a:p>
                      <a:pPr marL="0" marR="0" algn="ctr">
                        <a:lnSpc>
                          <a:spcPct val="150000"/>
                        </a:lnSpc>
                        <a:spcBef>
                          <a:spcPts val="0"/>
                        </a:spcBef>
                        <a:spcAft>
                          <a:spcPts val="0"/>
                        </a:spcAft>
                      </a:pPr>
                      <a:r>
                        <a:rPr lang="en-US" sz="1000" b="1" dirty="0">
                          <a:solidFill>
                            <a:schemeClr val="accent1">
                              <a:lumMod val="50000"/>
                            </a:schemeClr>
                          </a:solidFill>
                          <a:latin typeface="Times New Roman"/>
                          <a:ea typeface="Calibri"/>
                          <a:cs typeface="Calibri"/>
                        </a:rPr>
                        <a:t>Violence at workplace happened</a:t>
                      </a:r>
                      <a:endParaRPr lang="en-US" sz="1400" dirty="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rowSpan="2">
                  <a:txBody>
                    <a:bodyPr/>
                    <a:lstStyle/>
                    <a:p>
                      <a:pPr marL="0" marR="0" algn="ctr">
                        <a:lnSpc>
                          <a:spcPct val="150000"/>
                        </a:lnSpc>
                        <a:spcBef>
                          <a:spcPts val="0"/>
                        </a:spcBef>
                        <a:spcAft>
                          <a:spcPts val="0"/>
                        </a:spcAft>
                      </a:pPr>
                      <a:r>
                        <a:rPr lang="en-US" sz="1000" b="1" dirty="0">
                          <a:solidFill>
                            <a:schemeClr val="accent1">
                              <a:lumMod val="50000"/>
                            </a:schemeClr>
                          </a:solidFill>
                          <a:latin typeface="Times New Roman"/>
                          <a:ea typeface="Calibri"/>
                          <a:cs typeface="Calibri"/>
                        </a:rPr>
                        <a:t>Total</a:t>
                      </a:r>
                      <a:endParaRPr lang="en-US" sz="1400" dirty="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570">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0">
                        <a:lnSpc>
                          <a:spcPct val="150000"/>
                        </a:lnSpc>
                        <a:spcBef>
                          <a:spcPts val="0"/>
                        </a:spcBef>
                        <a:spcAft>
                          <a:spcPts val="0"/>
                        </a:spcAft>
                      </a:pPr>
                      <a:r>
                        <a:rPr lang="en-US" sz="1000" dirty="0">
                          <a:solidFill>
                            <a:schemeClr val="accent1">
                              <a:lumMod val="50000"/>
                            </a:schemeClr>
                          </a:solidFill>
                          <a:latin typeface="Times New Roman"/>
                          <a:ea typeface="Calibri"/>
                          <a:cs typeface="Calibri"/>
                        </a:rPr>
                        <a:t>Yes</a:t>
                      </a:r>
                      <a:endParaRPr lang="en-US" sz="1400" dirty="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000">
                          <a:solidFill>
                            <a:schemeClr val="accent1">
                              <a:lumMod val="50000"/>
                            </a:schemeClr>
                          </a:solidFill>
                          <a:latin typeface="Times New Roman"/>
                          <a:ea typeface="Calibri"/>
                          <a:cs typeface="Calibri"/>
                        </a:rPr>
                        <a:t>No</a:t>
                      </a:r>
                      <a:endParaRPr lang="en-US" sz="140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000">
                          <a:solidFill>
                            <a:schemeClr val="accent1">
                              <a:lumMod val="50000"/>
                            </a:schemeClr>
                          </a:solidFill>
                          <a:latin typeface="Times New Roman"/>
                          <a:ea typeface="Calibri"/>
                          <a:cs typeface="Calibri"/>
                        </a:rPr>
                        <a:t>No Answer</a:t>
                      </a:r>
                      <a:endParaRPr lang="en-US" sz="140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156210">
                <a:tc rowSpan="6">
                  <a:txBody>
                    <a:bodyPr/>
                    <a:lstStyle/>
                    <a:p>
                      <a:pPr marL="0" marR="0" algn="ctr">
                        <a:lnSpc>
                          <a:spcPct val="150000"/>
                        </a:lnSpc>
                        <a:spcBef>
                          <a:spcPts val="0"/>
                        </a:spcBef>
                        <a:spcAft>
                          <a:spcPts val="0"/>
                        </a:spcAft>
                      </a:pPr>
                      <a:r>
                        <a:rPr lang="en-US" sz="1000" dirty="0">
                          <a:solidFill>
                            <a:schemeClr val="accent1">
                              <a:lumMod val="50000"/>
                            </a:schemeClr>
                          </a:solidFill>
                          <a:latin typeface="Times New Roman"/>
                          <a:ea typeface="Calibri"/>
                          <a:cs typeface="Calibri"/>
                        </a:rPr>
                        <a:t>Service Providers (SP)</a:t>
                      </a:r>
                      <a:endParaRPr lang="en-US" sz="1400" dirty="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lnSpc>
                          <a:spcPct val="150000"/>
                        </a:lnSpc>
                        <a:spcBef>
                          <a:spcPts val="0"/>
                        </a:spcBef>
                        <a:spcAft>
                          <a:spcPts val="0"/>
                        </a:spcAft>
                      </a:pPr>
                      <a:r>
                        <a:rPr lang="en-US" sz="1000">
                          <a:solidFill>
                            <a:schemeClr val="accent1">
                              <a:lumMod val="50000"/>
                            </a:schemeClr>
                          </a:solidFill>
                          <a:latin typeface="Times New Roman"/>
                          <a:ea typeface="Calibri"/>
                          <a:cs typeface="Calibri"/>
                        </a:rPr>
                        <a:t>Government</a:t>
                      </a:r>
                      <a:endParaRPr lang="en-US" sz="140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rowSpan="6">
                  <a:txBody>
                    <a:bodyPr/>
                    <a:lstStyle/>
                    <a:p>
                      <a:pPr marL="0" marR="0" algn="ctr">
                        <a:lnSpc>
                          <a:spcPct val="150000"/>
                        </a:lnSpc>
                        <a:spcBef>
                          <a:spcPts val="0"/>
                        </a:spcBef>
                        <a:spcAft>
                          <a:spcPts val="0"/>
                        </a:spcAft>
                      </a:pPr>
                      <a:endParaRPr lang="en-US" sz="1000" dirty="0">
                        <a:solidFill>
                          <a:schemeClr val="accent1">
                            <a:lumMod val="50000"/>
                          </a:schemeClr>
                        </a:solidFill>
                        <a:latin typeface="Times New Roman"/>
                        <a:ea typeface="Calibri"/>
                        <a:cs typeface="Calibri"/>
                      </a:endParaRPr>
                    </a:p>
                    <a:p>
                      <a:pPr marL="0" marR="0" algn="ctr">
                        <a:lnSpc>
                          <a:spcPct val="150000"/>
                        </a:lnSpc>
                        <a:spcBef>
                          <a:spcPts val="0"/>
                        </a:spcBef>
                        <a:spcAft>
                          <a:spcPts val="0"/>
                        </a:spcAft>
                      </a:pPr>
                      <a:r>
                        <a:rPr lang="en-US" sz="1000" dirty="0">
                          <a:solidFill>
                            <a:schemeClr val="accent1">
                              <a:lumMod val="50000"/>
                            </a:schemeClr>
                          </a:solidFill>
                          <a:latin typeface="Times New Roman"/>
                          <a:ea typeface="Calibri"/>
                          <a:cs typeface="Calibri"/>
                        </a:rPr>
                        <a:t>7</a:t>
                      </a:r>
                      <a:endParaRPr lang="en-US" sz="1400" dirty="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lnSpc>
                          <a:spcPct val="150000"/>
                        </a:lnSpc>
                        <a:spcBef>
                          <a:spcPts val="0"/>
                        </a:spcBef>
                        <a:spcAft>
                          <a:spcPts val="0"/>
                        </a:spcAft>
                      </a:pPr>
                      <a:endParaRPr lang="en-US" sz="1000">
                        <a:solidFill>
                          <a:schemeClr val="accent1">
                            <a:lumMod val="50000"/>
                          </a:schemeClr>
                        </a:solidFill>
                        <a:latin typeface="Times New Roman"/>
                        <a:ea typeface="Calibri"/>
                        <a:cs typeface="Calibri"/>
                      </a:endParaRPr>
                    </a:p>
                    <a:p>
                      <a:pPr marL="0" marR="0" algn="ctr">
                        <a:lnSpc>
                          <a:spcPct val="150000"/>
                        </a:lnSpc>
                        <a:spcBef>
                          <a:spcPts val="0"/>
                        </a:spcBef>
                        <a:spcAft>
                          <a:spcPts val="0"/>
                        </a:spcAft>
                      </a:pPr>
                      <a:r>
                        <a:rPr lang="en-US" sz="1000">
                          <a:solidFill>
                            <a:schemeClr val="accent1">
                              <a:lumMod val="50000"/>
                            </a:schemeClr>
                          </a:solidFill>
                          <a:latin typeface="Times New Roman"/>
                          <a:ea typeface="Calibri"/>
                          <a:cs typeface="Calibri"/>
                        </a:rPr>
                        <a:t>33</a:t>
                      </a:r>
                      <a:endParaRPr lang="en-US" sz="140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lnSpc>
                          <a:spcPct val="150000"/>
                        </a:lnSpc>
                        <a:spcBef>
                          <a:spcPts val="0"/>
                        </a:spcBef>
                        <a:spcAft>
                          <a:spcPts val="0"/>
                        </a:spcAft>
                      </a:pPr>
                      <a:endParaRPr lang="en-US" sz="1000">
                        <a:solidFill>
                          <a:schemeClr val="accent1">
                            <a:lumMod val="50000"/>
                          </a:schemeClr>
                        </a:solidFill>
                        <a:latin typeface="Times New Roman"/>
                        <a:ea typeface="Calibri"/>
                        <a:cs typeface="Calibri"/>
                      </a:endParaRPr>
                    </a:p>
                    <a:p>
                      <a:pPr marL="0" marR="0" algn="ctr">
                        <a:lnSpc>
                          <a:spcPct val="150000"/>
                        </a:lnSpc>
                        <a:spcBef>
                          <a:spcPts val="0"/>
                        </a:spcBef>
                        <a:spcAft>
                          <a:spcPts val="0"/>
                        </a:spcAft>
                      </a:pPr>
                      <a:r>
                        <a:rPr lang="en-US" sz="1000">
                          <a:solidFill>
                            <a:schemeClr val="accent1">
                              <a:lumMod val="50000"/>
                            </a:schemeClr>
                          </a:solidFill>
                          <a:latin typeface="Times New Roman"/>
                          <a:ea typeface="Calibri"/>
                          <a:cs typeface="Calibri"/>
                        </a:rPr>
                        <a:t>1</a:t>
                      </a:r>
                      <a:endParaRPr lang="en-US" sz="140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lnSpc>
                          <a:spcPct val="150000"/>
                        </a:lnSpc>
                        <a:spcBef>
                          <a:spcPts val="0"/>
                        </a:spcBef>
                        <a:spcAft>
                          <a:spcPts val="0"/>
                        </a:spcAft>
                      </a:pPr>
                      <a:endParaRPr lang="en-US" sz="1000">
                        <a:solidFill>
                          <a:schemeClr val="accent1">
                            <a:lumMod val="50000"/>
                          </a:schemeClr>
                        </a:solidFill>
                        <a:latin typeface="Times New Roman"/>
                        <a:ea typeface="Calibri"/>
                        <a:cs typeface="Calibri"/>
                      </a:endParaRPr>
                    </a:p>
                    <a:p>
                      <a:pPr marL="0" marR="0" algn="ctr">
                        <a:lnSpc>
                          <a:spcPct val="150000"/>
                        </a:lnSpc>
                        <a:spcBef>
                          <a:spcPts val="0"/>
                        </a:spcBef>
                        <a:spcAft>
                          <a:spcPts val="0"/>
                        </a:spcAft>
                      </a:pPr>
                      <a:r>
                        <a:rPr lang="en-US" sz="1000">
                          <a:solidFill>
                            <a:schemeClr val="accent1">
                              <a:lumMod val="50000"/>
                            </a:schemeClr>
                          </a:solidFill>
                          <a:latin typeface="Times New Roman"/>
                          <a:ea typeface="Calibri"/>
                          <a:cs typeface="Calibri"/>
                        </a:rPr>
                        <a:t>41</a:t>
                      </a:r>
                      <a:endParaRPr lang="en-US" sz="140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570">
                <a:tc vMerge="1">
                  <a:txBody>
                    <a:bodyPr/>
                    <a:lstStyle/>
                    <a:p>
                      <a:endParaRPr lang="en-US"/>
                    </a:p>
                  </a:txBody>
                  <a:tcPr/>
                </a:tc>
                <a:tc gridSpan="2">
                  <a:txBody>
                    <a:bodyPr/>
                    <a:lstStyle/>
                    <a:p>
                      <a:pPr marL="0" marR="0" algn="ctr">
                        <a:lnSpc>
                          <a:spcPct val="150000"/>
                        </a:lnSpc>
                        <a:spcBef>
                          <a:spcPts val="0"/>
                        </a:spcBef>
                        <a:spcAft>
                          <a:spcPts val="0"/>
                        </a:spcAft>
                      </a:pPr>
                      <a:r>
                        <a:rPr lang="en-US" sz="1000" dirty="0">
                          <a:solidFill>
                            <a:schemeClr val="accent1">
                              <a:lumMod val="50000"/>
                            </a:schemeClr>
                          </a:solidFill>
                          <a:latin typeface="Times New Roman"/>
                          <a:ea typeface="Calibri"/>
                          <a:cs typeface="Calibri"/>
                        </a:rPr>
                        <a:t>Bank</a:t>
                      </a:r>
                      <a:endParaRPr lang="en-US" sz="1400" dirty="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115570">
                <a:tc vMerge="1">
                  <a:txBody>
                    <a:bodyPr/>
                    <a:lstStyle/>
                    <a:p>
                      <a:endParaRPr lang="en-US"/>
                    </a:p>
                  </a:txBody>
                  <a:tcPr/>
                </a:tc>
                <a:tc gridSpan="2">
                  <a:txBody>
                    <a:bodyPr/>
                    <a:lstStyle/>
                    <a:p>
                      <a:pPr marL="0" marR="0" algn="ctr">
                        <a:lnSpc>
                          <a:spcPct val="150000"/>
                        </a:lnSpc>
                        <a:spcBef>
                          <a:spcPts val="0"/>
                        </a:spcBef>
                        <a:spcAft>
                          <a:spcPts val="0"/>
                        </a:spcAft>
                      </a:pPr>
                      <a:r>
                        <a:rPr lang="en-US" sz="1000" dirty="0">
                          <a:solidFill>
                            <a:schemeClr val="accent1">
                              <a:lumMod val="50000"/>
                            </a:schemeClr>
                          </a:solidFill>
                          <a:latin typeface="Times New Roman"/>
                          <a:ea typeface="Calibri"/>
                          <a:cs typeface="Calibri"/>
                        </a:rPr>
                        <a:t>Corporate</a:t>
                      </a:r>
                      <a:endParaRPr lang="en-US" sz="1400" dirty="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115570">
                <a:tc vMerge="1">
                  <a:txBody>
                    <a:bodyPr/>
                    <a:lstStyle/>
                    <a:p>
                      <a:endParaRPr lang="en-US"/>
                    </a:p>
                  </a:txBody>
                  <a:tcPr/>
                </a:tc>
                <a:tc gridSpan="2">
                  <a:txBody>
                    <a:bodyPr/>
                    <a:lstStyle/>
                    <a:p>
                      <a:pPr marL="0" marR="0" algn="ctr">
                        <a:lnSpc>
                          <a:spcPct val="150000"/>
                        </a:lnSpc>
                        <a:spcBef>
                          <a:spcPts val="0"/>
                        </a:spcBef>
                        <a:spcAft>
                          <a:spcPts val="0"/>
                        </a:spcAft>
                      </a:pPr>
                      <a:r>
                        <a:rPr lang="en-US" sz="1000" dirty="0">
                          <a:solidFill>
                            <a:schemeClr val="accent1">
                              <a:lumMod val="50000"/>
                            </a:schemeClr>
                          </a:solidFill>
                          <a:latin typeface="Times New Roman"/>
                          <a:ea typeface="Calibri"/>
                          <a:cs typeface="Calibri"/>
                        </a:rPr>
                        <a:t>NGO &amp; Civil Society</a:t>
                      </a:r>
                      <a:endParaRPr lang="en-US" sz="1400" dirty="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115570">
                <a:tc vMerge="1">
                  <a:txBody>
                    <a:bodyPr/>
                    <a:lstStyle/>
                    <a:p>
                      <a:endParaRPr lang="en-US"/>
                    </a:p>
                  </a:txBody>
                  <a:tcPr/>
                </a:tc>
                <a:tc gridSpan="2">
                  <a:txBody>
                    <a:bodyPr/>
                    <a:lstStyle/>
                    <a:p>
                      <a:pPr marL="0" marR="0" algn="ctr">
                        <a:lnSpc>
                          <a:spcPct val="150000"/>
                        </a:lnSpc>
                        <a:spcBef>
                          <a:spcPts val="0"/>
                        </a:spcBef>
                        <a:spcAft>
                          <a:spcPts val="0"/>
                        </a:spcAft>
                      </a:pPr>
                      <a:r>
                        <a:rPr lang="en-US" sz="1000" dirty="0">
                          <a:solidFill>
                            <a:schemeClr val="accent1">
                              <a:lumMod val="50000"/>
                            </a:schemeClr>
                          </a:solidFill>
                          <a:latin typeface="Times New Roman"/>
                          <a:ea typeface="Calibri"/>
                          <a:cs typeface="Calibri"/>
                        </a:rPr>
                        <a:t>Media</a:t>
                      </a:r>
                      <a:endParaRPr lang="en-US" sz="1400" dirty="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115570">
                <a:tc vMerge="1">
                  <a:txBody>
                    <a:bodyPr/>
                    <a:lstStyle/>
                    <a:p>
                      <a:endParaRPr lang="en-US"/>
                    </a:p>
                  </a:txBody>
                  <a:tcPr/>
                </a:tc>
                <a:tc gridSpan="2">
                  <a:txBody>
                    <a:bodyPr/>
                    <a:lstStyle/>
                    <a:p>
                      <a:pPr marL="0" marR="0" algn="ctr">
                        <a:lnSpc>
                          <a:spcPct val="150000"/>
                        </a:lnSpc>
                        <a:spcBef>
                          <a:spcPts val="0"/>
                        </a:spcBef>
                        <a:spcAft>
                          <a:spcPts val="0"/>
                        </a:spcAft>
                      </a:pPr>
                      <a:r>
                        <a:rPr lang="en-US" sz="1000" dirty="0">
                          <a:solidFill>
                            <a:schemeClr val="accent1">
                              <a:lumMod val="50000"/>
                            </a:schemeClr>
                          </a:solidFill>
                          <a:latin typeface="Times New Roman"/>
                          <a:ea typeface="Calibri"/>
                          <a:cs typeface="Calibri"/>
                        </a:rPr>
                        <a:t>Development Partners</a:t>
                      </a:r>
                      <a:endParaRPr lang="en-US" sz="1400" dirty="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168910">
                <a:tc gridSpan="3">
                  <a:txBody>
                    <a:bodyPr/>
                    <a:lstStyle/>
                    <a:p>
                      <a:pPr marL="0" marR="0" algn="ctr">
                        <a:lnSpc>
                          <a:spcPct val="150000"/>
                        </a:lnSpc>
                        <a:spcBef>
                          <a:spcPts val="0"/>
                        </a:spcBef>
                        <a:spcAft>
                          <a:spcPts val="0"/>
                        </a:spcAft>
                      </a:pPr>
                      <a:r>
                        <a:rPr lang="en-US" sz="1000" b="1">
                          <a:solidFill>
                            <a:schemeClr val="accent1">
                              <a:lumMod val="50000"/>
                            </a:schemeClr>
                          </a:solidFill>
                          <a:latin typeface="Times New Roman"/>
                          <a:ea typeface="Calibri"/>
                          <a:cs typeface="Calibri"/>
                        </a:rPr>
                        <a:t>% of Total</a:t>
                      </a:r>
                      <a:endParaRPr lang="en-US" sz="140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marL="0" marR="0" algn="ctr">
                        <a:lnSpc>
                          <a:spcPct val="150000"/>
                        </a:lnSpc>
                        <a:spcBef>
                          <a:spcPts val="0"/>
                        </a:spcBef>
                        <a:spcAft>
                          <a:spcPts val="0"/>
                        </a:spcAft>
                      </a:pPr>
                      <a:r>
                        <a:rPr lang="en-US" sz="1000" b="1" dirty="0">
                          <a:solidFill>
                            <a:schemeClr val="accent1">
                              <a:lumMod val="50000"/>
                            </a:schemeClr>
                          </a:solidFill>
                          <a:latin typeface="Times New Roman"/>
                          <a:ea typeface="Calibri"/>
                          <a:cs typeface="Calibri"/>
                        </a:rPr>
                        <a:t>7.8%</a:t>
                      </a:r>
                      <a:endParaRPr lang="en-US" sz="1400" dirty="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marR="0" algn="ctr">
                        <a:lnSpc>
                          <a:spcPct val="150000"/>
                        </a:lnSpc>
                        <a:spcBef>
                          <a:spcPts val="0"/>
                        </a:spcBef>
                        <a:spcAft>
                          <a:spcPts val="0"/>
                        </a:spcAft>
                      </a:pPr>
                      <a:r>
                        <a:rPr lang="en-US" sz="1000" b="1">
                          <a:solidFill>
                            <a:schemeClr val="accent1">
                              <a:lumMod val="50000"/>
                            </a:schemeClr>
                          </a:solidFill>
                          <a:latin typeface="Times New Roman"/>
                          <a:ea typeface="Calibri"/>
                          <a:cs typeface="Calibri"/>
                        </a:rPr>
                        <a:t>36.7%</a:t>
                      </a:r>
                      <a:endParaRPr lang="en-US" sz="140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000" b="1" dirty="0">
                          <a:solidFill>
                            <a:schemeClr val="accent1">
                              <a:lumMod val="50000"/>
                            </a:schemeClr>
                          </a:solidFill>
                          <a:latin typeface="Times New Roman"/>
                          <a:ea typeface="Calibri"/>
                          <a:cs typeface="Calibri"/>
                        </a:rPr>
                        <a:t>1.1%</a:t>
                      </a:r>
                      <a:endParaRPr lang="en-US" sz="1400" dirty="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000" b="1">
                          <a:solidFill>
                            <a:schemeClr val="accent1">
                              <a:lumMod val="50000"/>
                            </a:schemeClr>
                          </a:solidFill>
                          <a:latin typeface="Times New Roman"/>
                          <a:ea typeface="Calibri"/>
                          <a:cs typeface="Calibri"/>
                        </a:rPr>
                        <a:t>45.6%</a:t>
                      </a:r>
                      <a:endParaRPr lang="en-US" sz="140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210">
                <a:tc rowSpan="2" gridSpan="2">
                  <a:txBody>
                    <a:bodyPr/>
                    <a:lstStyle/>
                    <a:p>
                      <a:pPr marL="0" marR="0">
                        <a:lnSpc>
                          <a:spcPct val="150000"/>
                        </a:lnSpc>
                        <a:spcBef>
                          <a:spcPts val="0"/>
                        </a:spcBef>
                        <a:spcAft>
                          <a:spcPts val="0"/>
                        </a:spcAft>
                      </a:pPr>
                      <a:r>
                        <a:rPr lang="en-US" sz="1000">
                          <a:solidFill>
                            <a:schemeClr val="accent1">
                              <a:lumMod val="50000"/>
                            </a:schemeClr>
                          </a:solidFill>
                          <a:latin typeface="Times New Roman"/>
                          <a:ea typeface="Calibri"/>
                          <a:cs typeface="Calibri"/>
                        </a:rPr>
                        <a:t>Service Recipients (SR) </a:t>
                      </a:r>
                      <a:endParaRPr lang="en-US" sz="140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en-US"/>
                    </a:p>
                  </a:txBody>
                  <a:tcPr/>
                </a:tc>
                <a:tc>
                  <a:txBody>
                    <a:bodyPr/>
                    <a:lstStyle/>
                    <a:p>
                      <a:pPr marL="0" marR="0">
                        <a:lnSpc>
                          <a:spcPct val="150000"/>
                        </a:lnSpc>
                        <a:spcBef>
                          <a:spcPts val="0"/>
                        </a:spcBef>
                        <a:spcAft>
                          <a:spcPts val="0"/>
                        </a:spcAft>
                      </a:pPr>
                      <a:r>
                        <a:rPr lang="en-US" sz="1000">
                          <a:solidFill>
                            <a:schemeClr val="accent1">
                              <a:lumMod val="50000"/>
                            </a:schemeClr>
                          </a:solidFill>
                          <a:latin typeface="Times New Roman"/>
                          <a:ea typeface="Calibri"/>
                          <a:cs typeface="Calibri"/>
                        </a:rPr>
                        <a:t>Potential Victim</a:t>
                      </a:r>
                      <a:endParaRPr lang="en-US" sz="140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50000"/>
                        </a:lnSpc>
                        <a:spcBef>
                          <a:spcPts val="0"/>
                        </a:spcBef>
                        <a:spcAft>
                          <a:spcPts val="0"/>
                        </a:spcAft>
                      </a:pPr>
                      <a:endParaRPr lang="en-US" sz="1000">
                        <a:solidFill>
                          <a:schemeClr val="accent1">
                            <a:lumMod val="50000"/>
                          </a:schemeClr>
                        </a:solidFill>
                        <a:latin typeface="Times New Roman"/>
                        <a:ea typeface="Calibri"/>
                        <a:cs typeface="Calibri"/>
                      </a:endParaRPr>
                    </a:p>
                    <a:p>
                      <a:pPr marL="0" marR="0" algn="ctr">
                        <a:lnSpc>
                          <a:spcPct val="150000"/>
                        </a:lnSpc>
                        <a:spcBef>
                          <a:spcPts val="0"/>
                        </a:spcBef>
                        <a:spcAft>
                          <a:spcPts val="0"/>
                        </a:spcAft>
                      </a:pPr>
                      <a:r>
                        <a:rPr lang="en-US" sz="1000">
                          <a:solidFill>
                            <a:schemeClr val="accent1">
                              <a:lumMod val="50000"/>
                            </a:schemeClr>
                          </a:solidFill>
                          <a:latin typeface="Times New Roman"/>
                          <a:ea typeface="Calibri"/>
                          <a:cs typeface="Calibri"/>
                        </a:rPr>
                        <a:t>21</a:t>
                      </a:r>
                      <a:endParaRPr lang="en-US" sz="140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50000"/>
                        </a:lnSpc>
                        <a:spcBef>
                          <a:spcPts val="0"/>
                        </a:spcBef>
                        <a:spcAft>
                          <a:spcPts val="0"/>
                        </a:spcAft>
                      </a:pPr>
                      <a:endParaRPr lang="en-US" sz="1000">
                        <a:solidFill>
                          <a:schemeClr val="accent1">
                            <a:lumMod val="50000"/>
                          </a:schemeClr>
                        </a:solidFill>
                        <a:latin typeface="Times New Roman"/>
                        <a:ea typeface="Calibri"/>
                        <a:cs typeface="Calibri"/>
                      </a:endParaRPr>
                    </a:p>
                    <a:p>
                      <a:pPr marL="0" marR="0" algn="ctr">
                        <a:lnSpc>
                          <a:spcPct val="150000"/>
                        </a:lnSpc>
                        <a:spcBef>
                          <a:spcPts val="0"/>
                        </a:spcBef>
                        <a:spcAft>
                          <a:spcPts val="0"/>
                        </a:spcAft>
                      </a:pPr>
                      <a:r>
                        <a:rPr lang="en-US" sz="1000">
                          <a:solidFill>
                            <a:schemeClr val="accent1">
                              <a:lumMod val="50000"/>
                            </a:schemeClr>
                          </a:solidFill>
                          <a:latin typeface="Times New Roman"/>
                          <a:ea typeface="Calibri"/>
                          <a:cs typeface="Calibri"/>
                        </a:rPr>
                        <a:t>28</a:t>
                      </a:r>
                      <a:endParaRPr lang="en-US" sz="140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50000"/>
                        </a:lnSpc>
                        <a:spcBef>
                          <a:spcPts val="0"/>
                        </a:spcBef>
                        <a:spcAft>
                          <a:spcPts val="0"/>
                        </a:spcAft>
                      </a:pPr>
                      <a:endParaRPr lang="en-US" sz="1000">
                        <a:solidFill>
                          <a:schemeClr val="accent1">
                            <a:lumMod val="50000"/>
                          </a:schemeClr>
                        </a:solidFill>
                        <a:latin typeface="Times New Roman"/>
                        <a:ea typeface="Calibri"/>
                        <a:cs typeface="Calibri"/>
                      </a:endParaRPr>
                    </a:p>
                    <a:p>
                      <a:pPr marL="0" marR="0" algn="ctr">
                        <a:lnSpc>
                          <a:spcPct val="150000"/>
                        </a:lnSpc>
                        <a:spcBef>
                          <a:spcPts val="0"/>
                        </a:spcBef>
                        <a:spcAft>
                          <a:spcPts val="0"/>
                        </a:spcAft>
                      </a:pPr>
                      <a:r>
                        <a:rPr lang="en-US" sz="1000">
                          <a:solidFill>
                            <a:schemeClr val="accent1">
                              <a:lumMod val="50000"/>
                            </a:schemeClr>
                          </a:solidFill>
                          <a:latin typeface="Times New Roman"/>
                          <a:ea typeface="Calibri"/>
                          <a:cs typeface="Calibri"/>
                        </a:rPr>
                        <a:t>0</a:t>
                      </a:r>
                      <a:endParaRPr lang="en-US" sz="140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50000"/>
                        </a:lnSpc>
                        <a:spcBef>
                          <a:spcPts val="0"/>
                        </a:spcBef>
                        <a:spcAft>
                          <a:spcPts val="0"/>
                        </a:spcAft>
                      </a:pPr>
                      <a:endParaRPr lang="en-US" sz="1000" dirty="0">
                        <a:solidFill>
                          <a:schemeClr val="accent1">
                            <a:lumMod val="50000"/>
                          </a:schemeClr>
                        </a:solidFill>
                        <a:latin typeface="Times New Roman"/>
                        <a:ea typeface="Calibri"/>
                        <a:cs typeface="Calibri"/>
                      </a:endParaRPr>
                    </a:p>
                    <a:p>
                      <a:pPr marL="0" marR="0" algn="ctr">
                        <a:lnSpc>
                          <a:spcPct val="150000"/>
                        </a:lnSpc>
                        <a:spcBef>
                          <a:spcPts val="0"/>
                        </a:spcBef>
                        <a:spcAft>
                          <a:spcPts val="0"/>
                        </a:spcAft>
                      </a:pPr>
                      <a:r>
                        <a:rPr lang="en-US" sz="1000" dirty="0">
                          <a:solidFill>
                            <a:schemeClr val="accent1">
                              <a:lumMod val="50000"/>
                            </a:schemeClr>
                          </a:solidFill>
                          <a:latin typeface="Times New Roman"/>
                          <a:ea typeface="Calibri"/>
                          <a:cs typeface="Calibri"/>
                        </a:rPr>
                        <a:t>49</a:t>
                      </a:r>
                      <a:endParaRPr lang="en-US" sz="1400" dirty="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570">
                <a:tc gridSpan="2" vMerge="1">
                  <a:txBody>
                    <a:bodyPr/>
                    <a:lstStyle/>
                    <a:p>
                      <a:endParaRPr lang="en-US"/>
                    </a:p>
                  </a:txBody>
                  <a:tcPr/>
                </a:tc>
                <a:tc hMerge="1" vMerge="1">
                  <a:txBody>
                    <a:bodyPr/>
                    <a:lstStyle/>
                    <a:p>
                      <a:endParaRPr lang="en-US"/>
                    </a:p>
                  </a:txBody>
                  <a:tcPr/>
                </a:tc>
                <a:tc>
                  <a:txBody>
                    <a:bodyPr/>
                    <a:lstStyle/>
                    <a:p>
                      <a:pPr marL="0" marR="0">
                        <a:lnSpc>
                          <a:spcPct val="150000"/>
                        </a:lnSpc>
                        <a:spcBef>
                          <a:spcPts val="0"/>
                        </a:spcBef>
                        <a:spcAft>
                          <a:spcPts val="0"/>
                        </a:spcAft>
                      </a:pPr>
                      <a:r>
                        <a:rPr lang="en-US" sz="1000" dirty="0">
                          <a:solidFill>
                            <a:schemeClr val="accent1">
                              <a:lumMod val="50000"/>
                            </a:schemeClr>
                          </a:solidFill>
                          <a:latin typeface="Times New Roman"/>
                          <a:ea typeface="Calibri"/>
                          <a:cs typeface="Calibri"/>
                        </a:rPr>
                        <a:t>Victim of VAW</a:t>
                      </a:r>
                      <a:endParaRPr lang="en-US" sz="1400" dirty="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156210">
                <a:tc gridSpan="3">
                  <a:txBody>
                    <a:bodyPr/>
                    <a:lstStyle/>
                    <a:p>
                      <a:pPr marL="0" marR="0" algn="ctr">
                        <a:lnSpc>
                          <a:spcPct val="150000"/>
                        </a:lnSpc>
                        <a:spcBef>
                          <a:spcPts val="0"/>
                        </a:spcBef>
                        <a:spcAft>
                          <a:spcPts val="0"/>
                        </a:spcAft>
                        <a:tabLst>
                          <a:tab pos="914400" algn="l"/>
                        </a:tabLst>
                      </a:pPr>
                      <a:r>
                        <a:rPr lang="en-US" sz="1000" b="1">
                          <a:solidFill>
                            <a:schemeClr val="accent1">
                              <a:lumMod val="50000"/>
                            </a:schemeClr>
                          </a:solidFill>
                          <a:latin typeface="Times New Roman"/>
                          <a:ea typeface="Calibri"/>
                          <a:cs typeface="Calibri"/>
                        </a:rPr>
                        <a:t>% of Total</a:t>
                      </a:r>
                      <a:endParaRPr lang="en-US" sz="140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marL="0" marR="0" algn="ctr">
                        <a:lnSpc>
                          <a:spcPct val="150000"/>
                        </a:lnSpc>
                        <a:spcBef>
                          <a:spcPts val="0"/>
                        </a:spcBef>
                        <a:spcAft>
                          <a:spcPts val="0"/>
                        </a:spcAft>
                      </a:pPr>
                      <a:r>
                        <a:rPr lang="en-US" sz="1000" b="1" dirty="0">
                          <a:solidFill>
                            <a:schemeClr val="accent1">
                              <a:lumMod val="50000"/>
                            </a:schemeClr>
                          </a:solidFill>
                          <a:latin typeface="Times New Roman"/>
                          <a:ea typeface="Calibri"/>
                          <a:cs typeface="Calibri"/>
                        </a:rPr>
                        <a:t>23.3%</a:t>
                      </a:r>
                      <a:endParaRPr lang="en-US" sz="1400" dirty="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marR="0" algn="ctr">
                        <a:lnSpc>
                          <a:spcPct val="150000"/>
                        </a:lnSpc>
                        <a:spcBef>
                          <a:spcPts val="0"/>
                        </a:spcBef>
                        <a:spcAft>
                          <a:spcPts val="0"/>
                        </a:spcAft>
                      </a:pPr>
                      <a:r>
                        <a:rPr lang="en-US" sz="1000" b="1">
                          <a:solidFill>
                            <a:schemeClr val="accent1">
                              <a:lumMod val="50000"/>
                            </a:schemeClr>
                          </a:solidFill>
                          <a:latin typeface="Times New Roman"/>
                          <a:ea typeface="Calibri"/>
                          <a:cs typeface="Calibri"/>
                        </a:rPr>
                        <a:t>31.1%</a:t>
                      </a:r>
                      <a:endParaRPr lang="en-US" sz="140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000" b="1">
                          <a:solidFill>
                            <a:schemeClr val="accent1">
                              <a:lumMod val="50000"/>
                            </a:schemeClr>
                          </a:solidFill>
                          <a:latin typeface="Times New Roman"/>
                          <a:ea typeface="Calibri"/>
                          <a:cs typeface="Calibri"/>
                        </a:rPr>
                        <a:t>.0%</a:t>
                      </a:r>
                      <a:endParaRPr lang="en-US" sz="140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000" b="1" dirty="0">
                          <a:solidFill>
                            <a:schemeClr val="accent1">
                              <a:lumMod val="50000"/>
                            </a:schemeClr>
                          </a:solidFill>
                          <a:latin typeface="Times New Roman"/>
                          <a:ea typeface="Calibri"/>
                          <a:cs typeface="Calibri"/>
                        </a:rPr>
                        <a:t>54.4%</a:t>
                      </a:r>
                      <a:endParaRPr lang="en-US" sz="1400" dirty="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095">
                <a:tc gridSpan="3">
                  <a:txBody>
                    <a:bodyPr/>
                    <a:lstStyle/>
                    <a:p>
                      <a:pPr marL="0" marR="0" algn="ctr">
                        <a:lnSpc>
                          <a:spcPct val="150000"/>
                        </a:lnSpc>
                        <a:spcBef>
                          <a:spcPts val="0"/>
                        </a:spcBef>
                        <a:spcAft>
                          <a:spcPts val="0"/>
                        </a:spcAft>
                        <a:tabLst>
                          <a:tab pos="560705" algn="l"/>
                        </a:tabLst>
                      </a:pPr>
                      <a:r>
                        <a:rPr lang="en-US" sz="1000">
                          <a:solidFill>
                            <a:schemeClr val="accent1">
                              <a:lumMod val="50000"/>
                            </a:schemeClr>
                          </a:solidFill>
                          <a:latin typeface="Times New Roman"/>
                          <a:ea typeface="Calibri"/>
                          <a:cs typeface="Calibri"/>
                        </a:rPr>
                        <a:t>Total</a:t>
                      </a:r>
                      <a:endParaRPr lang="en-US" sz="140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marL="0" marR="0" algn="ctr">
                        <a:lnSpc>
                          <a:spcPct val="150000"/>
                        </a:lnSpc>
                        <a:spcBef>
                          <a:spcPts val="0"/>
                        </a:spcBef>
                        <a:spcAft>
                          <a:spcPts val="0"/>
                        </a:spcAft>
                      </a:pPr>
                      <a:r>
                        <a:rPr lang="en-US" sz="1000">
                          <a:solidFill>
                            <a:schemeClr val="accent1">
                              <a:lumMod val="50000"/>
                            </a:schemeClr>
                          </a:solidFill>
                          <a:latin typeface="Times New Roman"/>
                          <a:ea typeface="Calibri"/>
                          <a:cs typeface="Calibri"/>
                        </a:rPr>
                        <a:t>28</a:t>
                      </a:r>
                      <a:endParaRPr lang="en-US" sz="140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000">
                          <a:solidFill>
                            <a:schemeClr val="accent1">
                              <a:lumMod val="50000"/>
                            </a:schemeClr>
                          </a:solidFill>
                          <a:latin typeface="Times New Roman"/>
                          <a:ea typeface="Calibri"/>
                          <a:cs typeface="Calibri"/>
                        </a:rPr>
                        <a:t>61</a:t>
                      </a:r>
                      <a:endParaRPr lang="en-US" sz="140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000">
                          <a:solidFill>
                            <a:schemeClr val="accent1">
                              <a:lumMod val="50000"/>
                            </a:schemeClr>
                          </a:solidFill>
                          <a:latin typeface="Times New Roman"/>
                          <a:ea typeface="Calibri"/>
                          <a:cs typeface="Calibri"/>
                        </a:rPr>
                        <a:t>1</a:t>
                      </a:r>
                      <a:endParaRPr lang="en-US" sz="140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000" dirty="0">
                          <a:solidFill>
                            <a:schemeClr val="accent1">
                              <a:lumMod val="50000"/>
                            </a:schemeClr>
                          </a:solidFill>
                          <a:latin typeface="Times New Roman"/>
                          <a:ea typeface="Calibri"/>
                          <a:cs typeface="Calibri"/>
                        </a:rPr>
                        <a:t>90</a:t>
                      </a:r>
                      <a:endParaRPr lang="en-US" sz="1400" dirty="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095">
                <a:tc gridSpan="3">
                  <a:txBody>
                    <a:bodyPr/>
                    <a:lstStyle/>
                    <a:p>
                      <a:pPr marL="0" marR="0" algn="ctr">
                        <a:lnSpc>
                          <a:spcPct val="150000"/>
                        </a:lnSpc>
                        <a:spcBef>
                          <a:spcPts val="0"/>
                        </a:spcBef>
                        <a:spcAft>
                          <a:spcPts val="0"/>
                        </a:spcAft>
                        <a:tabLst>
                          <a:tab pos="1783715" algn="r"/>
                        </a:tabLst>
                      </a:pPr>
                      <a:r>
                        <a:rPr lang="en-US" sz="1000" b="1">
                          <a:solidFill>
                            <a:schemeClr val="accent1">
                              <a:lumMod val="50000"/>
                            </a:schemeClr>
                          </a:solidFill>
                          <a:latin typeface="Times New Roman"/>
                          <a:ea typeface="Calibri"/>
                          <a:cs typeface="Calibri"/>
                        </a:rPr>
                        <a:t>% of Total</a:t>
                      </a:r>
                      <a:endParaRPr lang="en-US" sz="140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marL="0" marR="0" algn="ctr">
                        <a:lnSpc>
                          <a:spcPct val="150000"/>
                        </a:lnSpc>
                        <a:spcBef>
                          <a:spcPts val="0"/>
                        </a:spcBef>
                        <a:spcAft>
                          <a:spcPts val="0"/>
                        </a:spcAft>
                      </a:pPr>
                      <a:r>
                        <a:rPr lang="en-US" sz="1100" b="1" u="none" dirty="0">
                          <a:solidFill>
                            <a:schemeClr val="accent1">
                              <a:lumMod val="50000"/>
                            </a:schemeClr>
                          </a:solidFill>
                          <a:latin typeface="Times New Roman"/>
                          <a:ea typeface="Calibri"/>
                          <a:cs typeface="Calibri"/>
                        </a:rPr>
                        <a:t>31.1%</a:t>
                      </a:r>
                      <a:endParaRPr lang="en-US" sz="1800" u="none" dirty="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marR="0" algn="ctr">
                        <a:lnSpc>
                          <a:spcPct val="150000"/>
                        </a:lnSpc>
                        <a:spcBef>
                          <a:spcPts val="0"/>
                        </a:spcBef>
                        <a:spcAft>
                          <a:spcPts val="0"/>
                        </a:spcAft>
                      </a:pPr>
                      <a:r>
                        <a:rPr lang="en-US" sz="1000" b="1">
                          <a:solidFill>
                            <a:schemeClr val="accent1">
                              <a:lumMod val="50000"/>
                            </a:schemeClr>
                          </a:solidFill>
                          <a:latin typeface="Times New Roman"/>
                          <a:ea typeface="Calibri"/>
                          <a:cs typeface="Calibri"/>
                        </a:rPr>
                        <a:t>67.8%</a:t>
                      </a:r>
                      <a:endParaRPr lang="en-US" sz="140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000" b="1">
                          <a:solidFill>
                            <a:schemeClr val="accent1">
                              <a:lumMod val="50000"/>
                            </a:schemeClr>
                          </a:solidFill>
                          <a:latin typeface="Times New Roman"/>
                          <a:ea typeface="Calibri"/>
                          <a:cs typeface="Calibri"/>
                        </a:rPr>
                        <a:t>1.1%</a:t>
                      </a:r>
                      <a:endParaRPr lang="en-US" sz="140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000" b="1" dirty="0">
                          <a:solidFill>
                            <a:schemeClr val="accent1">
                              <a:lumMod val="50000"/>
                            </a:schemeClr>
                          </a:solidFill>
                          <a:latin typeface="Times New Roman"/>
                          <a:ea typeface="Calibri"/>
                          <a:cs typeface="Calibri"/>
                        </a:rPr>
                        <a:t>100.0%</a:t>
                      </a:r>
                      <a:endParaRPr lang="en-US" sz="1400" dirty="0">
                        <a:solidFill>
                          <a:schemeClr val="accent1">
                            <a:lumMod val="50000"/>
                          </a:schemeClr>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Rectangle 3"/>
          <p:cNvSpPr/>
          <p:nvPr/>
        </p:nvSpPr>
        <p:spPr>
          <a:xfrm>
            <a:off x="1752600" y="685800"/>
            <a:ext cx="5375927" cy="954107"/>
          </a:xfrm>
          <a:prstGeom prst="rect">
            <a:avLst/>
          </a:prstGeom>
          <a:noFill/>
        </p:spPr>
        <p:txBody>
          <a:bodyPr wrap="square" lIns="91440" tIns="45720" rIns="91440" bIns="45720">
            <a:spAutoFit/>
          </a:bodyPr>
          <a:lstStyle/>
          <a:p>
            <a:pPr algn="ctr"/>
            <a:r>
              <a:rPr 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Incidences of Violence </a:t>
            </a:r>
          </a:p>
          <a:p>
            <a:pPr algn="ctr"/>
            <a:r>
              <a:rPr 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at Workplace</a:t>
            </a:r>
            <a:endParaRPr lang="en-US"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finalsociometry"/>
          <p:cNvPicPr/>
          <p:nvPr/>
        </p:nvPicPr>
        <p:blipFill>
          <a:blip r:embed="rId2"/>
          <a:srcRect/>
          <a:stretch>
            <a:fillRect/>
          </a:stretch>
        </p:blipFill>
        <p:spPr bwMode="auto">
          <a:xfrm>
            <a:off x="1066801" y="1752600"/>
            <a:ext cx="7391400" cy="4839018"/>
          </a:xfrm>
          <a:prstGeom prst="rect">
            <a:avLst/>
          </a:prstGeom>
          <a:noFill/>
          <a:ln w="9525">
            <a:noFill/>
            <a:miter lim="800000"/>
            <a:headEnd/>
            <a:tailEnd/>
          </a:ln>
        </p:spPr>
      </p:pic>
      <p:sp>
        <p:nvSpPr>
          <p:cNvPr id="3" name="Rectangle 2"/>
          <p:cNvSpPr/>
          <p:nvPr/>
        </p:nvSpPr>
        <p:spPr>
          <a:xfrm>
            <a:off x="609600" y="827782"/>
            <a:ext cx="7620000" cy="1077218"/>
          </a:xfrm>
          <a:prstGeom prst="rect">
            <a:avLst/>
          </a:prstGeom>
          <a:noFill/>
        </p:spPr>
        <p:txBody>
          <a:bodyPr wrap="square" lIns="91440" tIns="45720" rIns="91440" bIns="45720">
            <a:spAutoFit/>
          </a:bodyPr>
          <a:lstStyle/>
          <a:p>
            <a:pPr algn="ctr"/>
            <a:r>
              <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Sociometry of networking amongst the stakeholders</a:t>
            </a:r>
            <a:endPar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52600" y="685800"/>
            <a:ext cx="5375927" cy="584775"/>
          </a:xfrm>
          <a:prstGeom prst="rect">
            <a:avLst/>
          </a:prstGeom>
          <a:noFill/>
        </p:spPr>
        <p:txBody>
          <a:bodyPr wrap="square" lIns="91440" tIns="45720" rIns="91440" bIns="45720">
            <a:spAutoFit/>
          </a:bodyPr>
          <a:lstStyle/>
          <a:p>
            <a:pPr algn="ctr"/>
            <a:r>
              <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KEY FINDINGS</a:t>
            </a:r>
            <a:endPar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TextBox 2"/>
          <p:cNvSpPr txBox="1"/>
          <p:nvPr/>
        </p:nvSpPr>
        <p:spPr>
          <a:xfrm>
            <a:off x="533400" y="1371600"/>
            <a:ext cx="8077200" cy="5016758"/>
          </a:xfrm>
          <a:prstGeom prst="rect">
            <a:avLst/>
          </a:prstGeom>
          <a:noFill/>
        </p:spPr>
        <p:txBody>
          <a:bodyPr wrap="square" rtlCol="0">
            <a:spAutoFit/>
          </a:bodyPr>
          <a:lstStyle/>
          <a:p>
            <a:pPr lvl="0">
              <a:buFont typeface="Arial" pitchFamily="34" charset="0"/>
              <a:buChar char="•"/>
            </a:pPr>
            <a:r>
              <a:rPr lang="en-US" sz="2000" dirty="0" smtClean="0">
                <a:solidFill>
                  <a:schemeClr val="accent2">
                    <a:lumMod val="75000"/>
                  </a:schemeClr>
                </a:solidFill>
              </a:rPr>
              <a:t>Conceptual clarity of CSR is one of the crucial aspects for understanding of the stakeholders at all levels and its applications</a:t>
            </a:r>
          </a:p>
          <a:p>
            <a:pPr lvl="0">
              <a:buFont typeface="Arial" pitchFamily="34" charset="0"/>
              <a:buChar char="•"/>
            </a:pPr>
            <a:endParaRPr lang="en-US" sz="2000" dirty="0" smtClean="0">
              <a:solidFill>
                <a:schemeClr val="accent2">
                  <a:lumMod val="75000"/>
                </a:schemeClr>
              </a:solidFill>
            </a:endParaRPr>
          </a:p>
          <a:p>
            <a:pPr lvl="0">
              <a:buFont typeface="Arial" pitchFamily="34" charset="0"/>
              <a:buChar char="•"/>
            </a:pPr>
            <a:r>
              <a:rPr lang="en-US" sz="2000" dirty="0" smtClean="0">
                <a:solidFill>
                  <a:schemeClr val="accent2">
                    <a:lumMod val="75000"/>
                  </a:schemeClr>
                </a:solidFill>
              </a:rPr>
              <a:t>Awareness raising and mobilization for PPP and CSR on VAW issues are essential</a:t>
            </a:r>
          </a:p>
          <a:p>
            <a:pPr lvl="0">
              <a:buFont typeface="Arial" pitchFamily="34" charset="0"/>
              <a:buChar char="•"/>
            </a:pPr>
            <a:endParaRPr lang="en-US" sz="2000" dirty="0" smtClean="0">
              <a:solidFill>
                <a:schemeClr val="accent2">
                  <a:lumMod val="75000"/>
                </a:schemeClr>
              </a:solidFill>
            </a:endParaRPr>
          </a:p>
          <a:p>
            <a:pPr lvl="0">
              <a:buFont typeface="Arial" pitchFamily="34" charset="0"/>
              <a:buChar char="•"/>
            </a:pPr>
            <a:r>
              <a:rPr lang="en-US" sz="2000" dirty="0" smtClean="0">
                <a:solidFill>
                  <a:schemeClr val="accent2">
                    <a:lumMod val="75000"/>
                  </a:schemeClr>
                </a:solidFill>
              </a:rPr>
              <a:t>Current KABP level does not capacitate the service providers to manage violence issues at the workplace. </a:t>
            </a:r>
          </a:p>
          <a:p>
            <a:pPr lvl="0">
              <a:buFont typeface="Arial" pitchFamily="34" charset="0"/>
              <a:buChar char="•"/>
            </a:pPr>
            <a:endParaRPr lang="en-US" sz="2000" dirty="0" smtClean="0">
              <a:solidFill>
                <a:schemeClr val="accent2">
                  <a:lumMod val="75000"/>
                </a:schemeClr>
              </a:solidFill>
            </a:endParaRPr>
          </a:p>
          <a:p>
            <a:pPr lvl="0">
              <a:buFont typeface="Arial" pitchFamily="34" charset="0"/>
              <a:buChar char="•"/>
            </a:pPr>
            <a:r>
              <a:rPr lang="en-US" sz="2000" dirty="0" smtClean="0">
                <a:solidFill>
                  <a:schemeClr val="accent2">
                    <a:lumMod val="75000"/>
                  </a:schemeClr>
                </a:solidFill>
              </a:rPr>
              <a:t>Existing Government’s PPP funds have not been used or applied for social sector (especially, the issues of VAW).</a:t>
            </a:r>
          </a:p>
          <a:p>
            <a:pPr lvl="0">
              <a:buFont typeface="Arial" pitchFamily="34" charset="0"/>
              <a:buChar char="•"/>
            </a:pPr>
            <a:endParaRPr lang="en-US" sz="2000" dirty="0" smtClean="0">
              <a:solidFill>
                <a:schemeClr val="accent2">
                  <a:lumMod val="75000"/>
                </a:schemeClr>
              </a:solidFill>
            </a:endParaRPr>
          </a:p>
          <a:p>
            <a:pPr lvl="0">
              <a:buFont typeface="Arial" pitchFamily="34" charset="0"/>
              <a:buChar char="•"/>
            </a:pPr>
            <a:r>
              <a:rPr lang="en-US" sz="2000" dirty="0" smtClean="0">
                <a:solidFill>
                  <a:schemeClr val="accent2">
                    <a:lumMod val="75000"/>
                  </a:schemeClr>
                </a:solidFill>
              </a:rPr>
              <a:t>The stakeholders, especially the service providers (government, NGOs and civil society, banks, corporate, media and developing partners) are optimistic about broader collaboration for the benefits of the service recipients.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5000" y="762000"/>
            <a:ext cx="5375927" cy="584775"/>
          </a:xfrm>
          <a:prstGeom prst="rect">
            <a:avLst/>
          </a:prstGeom>
          <a:noFill/>
        </p:spPr>
        <p:txBody>
          <a:bodyPr wrap="square" lIns="91440" tIns="45720" rIns="91440" bIns="45720">
            <a:spAutoFit/>
          </a:bodyPr>
          <a:lstStyle/>
          <a:p>
            <a:pPr algn="ctr"/>
            <a:r>
              <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KEY FINDINGS </a:t>
            </a:r>
            <a:r>
              <a:rPr lang="en-US" sz="2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(Continued)</a:t>
            </a:r>
            <a:endPar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TextBox 2"/>
          <p:cNvSpPr txBox="1"/>
          <p:nvPr/>
        </p:nvSpPr>
        <p:spPr>
          <a:xfrm>
            <a:off x="457200" y="1676400"/>
            <a:ext cx="8153400" cy="4708981"/>
          </a:xfrm>
          <a:prstGeom prst="rect">
            <a:avLst/>
          </a:prstGeom>
          <a:noFill/>
        </p:spPr>
        <p:txBody>
          <a:bodyPr wrap="square" rtlCol="0">
            <a:spAutoFit/>
          </a:bodyPr>
          <a:lstStyle/>
          <a:p>
            <a:pPr lvl="0">
              <a:buFont typeface="Arial" pitchFamily="34" charset="0"/>
              <a:buChar char="•"/>
            </a:pPr>
            <a:r>
              <a:rPr lang="en-US" sz="2000" dirty="0" smtClean="0">
                <a:solidFill>
                  <a:schemeClr val="accent2">
                    <a:lumMod val="75000"/>
                  </a:schemeClr>
                </a:solidFill>
              </a:rPr>
              <a:t>Alliance building is possible currently only with the civil society organizations as they practice.</a:t>
            </a:r>
          </a:p>
          <a:p>
            <a:pPr>
              <a:buFont typeface="Arial" pitchFamily="34" charset="0"/>
              <a:buChar char="•"/>
            </a:pPr>
            <a:endParaRPr lang="en-US" sz="2000" dirty="0" smtClean="0">
              <a:solidFill>
                <a:schemeClr val="accent2">
                  <a:lumMod val="75000"/>
                </a:schemeClr>
              </a:solidFill>
            </a:endParaRPr>
          </a:p>
          <a:p>
            <a:pPr lvl="0">
              <a:buFont typeface="Arial" pitchFamily="34" charset="0"/>
              <a:buChar char="•"/>
            </a:pPr>
            <a:r>
              <a:rPr lang="en-US" sz="2000" dirty="0" smtClean="0">
                <a:solidFill>
                  <a:schemeClr val="accent2">
                    <a:lumMod val="75000"/>
                  </a:schemeClr>
                </a:solidFill>
              </a:rPr>
              <a:t>The existing gender ratio among the service providers at the top-level management has been found imbalanced. </a:t>
            </a:r>
          </a:p>
          <a:p>
            <a:pPr lvl="0"/>
            <a:endParaRPr lang="en-US" sz="2000" dirty="0" smtClean="0">
              <a:solidFill>
                <a:schemeClr val="accent2">
                  <a:lumMod val="75000"/>
                </a:schemeClr>
              </a:solidFill>
            </a:endParaRPr>
          </a:p>
          <a:p>
            <a:pPr lvl="0">
              <a:buFont typeface="Arial" pitchFamily="34" charset="0"/>
              <a:buChar char="•"/>
            </a:pPr>
            <a:r>
              <a:rPr lang="en-US" sz="2000" dirty="0" smtClean="0">
                <a:solidFill>
                  <a:schemeClr val="accent2">
                    <a:lumMod val="75000"/>
                  </a:schemeClr>
                </a:solidFill>
              </a:rPr>
              <a:t>The policies at the workplaces were not strong enough to handle the gender discrimination approaches within the organizations.</a:t>
            </a:r>
          </a:p>
          <a:p>
            <a:pPr lvl="0"/>
            <a:r>
              <a:rPr lang="en-US" sz="2000" dirty="0" smtClean="0">
                <a:solidFill>
                  <a:schemeClr val="accent2">
                    <a:lumMod val="75000"/>
                  </a:schemeClr>
                </a:solidFill>
              </a:rPr>
              <a:t>It is found that corporate, multinationals and banking sector are having CSR policies.</a:t>
            </a:r>
          </a:p>
          <a:p>
            <a:pPr lvl="0"/>
            <a:endParaRPr lang="en-US" sz="2000" dirty="0" smtClean="0">
              <a:solidFill>
                <a:schemeClr val="accent2">
                  <a:lumMod val="75000"/>
                </a:schemeClr>
              </a:solidFill>
            </a:endParaRPr>
          </a:p>
          <a:p>
            <a:pPr lvl="0">
              <a:buFont typeface="Arial" pitchFamily="34" charset="0"/>
              <a:buChar char="•"/>
            </a:pPr>
            <a:r>
              <a:rPr lang="en-US" sz="2000" dirty="0" smtClean="0">
                <a:solidFill>
                  <a:schemeClr val="accent2">
                    <a:lumMod val="75000"/>
                  </a:schemeClr>
                </a:solidFill>
              </a:rPr>
              <a:t>It has been found that there is a crucial need to strengthen the monitoring mechanism for the service providers including NGOs and other relevant agencies involved in the process. </a:t>
            </a:r>
          </a:p>
          <a:p>
            <a:pPr>
              <a:buFont typeface="Arial" pitchFamily="34" charset="0"/>
              <a:buChar char="•"/>
            </a:pPr>
            <a:endParaRPr lang="en-US" sz="2000" dirty="0" smtClean="0">
              <a:solidFill>
                <a:schemeClr val="accent2">
                  <a:lumMod val="75000"/>
                </a:schemeClr>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225689"/>
            <a:ext cx="8229600" cy="5632311"/>
          </a:xfrm>
          <a:prstGeom prst="rect">
            <a:avLst/>
          </a:prstGeom>
          <a:noFill/>
        </p:spPr>
        <p:txBody>
          <a:bodyPr wrap="square" rtlCol="0">
            <a:spAutoFit/>
          </a:bodyPr>
          <a:lstStyle/>
          <a:p>
            <a:pPr lvl="0">
              <a:buFont typeface="Arial" pitchFamily="34" charset="0"/>
              <a:buChar char="•"/>
            </a:pPr>
            <a:r>
              <a:rPr lang="en-US" sz="2000" dirty="0" smtClean="0">
                <a:solidFill>
                  <a:schemeClr val="accent2">
                    <a:lumMod val="75000"/>
                  </a:schemeClr>
                </a:solidFill>
              </a:rPr>
              <a:t>Media personalities (electronic and print) are not well aware of the applications of CSR, especially on VAW issues. </a:t>
            </a:r>
          </a:p>
          <a:p>
            <a:pPr lvl="0"/>
            <a:endParaRPr lang="en-US" sz="2000" dirty="0" smtClean="0">
              <a:solidFill>
                <a:schemeClr val="accent2">
                  <a:lumMod val="75000"/>
                </a:schemeClr>
              </a:solidFill>
            </a:endParaRPr>
          </a:p>
          <a:p>
            <a:pPr lvl="0">
              <a:buFont typeface="Arial" pitchFamily="34" charset="0"/>
              <a:buChar char="•"/>
            </a:pPr>
            <a:r>
              <a:rPr lang="en-US" sz="2000" dirty="0" smtClean="0">
                <a:solidFill>
                  <a:schemeClr val="accent2">
                    <a:lumMod val="75000"/>
                  </a:schemeClr>
                </a:solidFill>
              </a:rPr>
              <a:t>It has been found that many NGOs and CBOs are interested to come forward with ideas and new approaches seeking support from the corporations proactively.</a:t>
            </a:r>
          </a:p>
          <a:p>
            <a:pPr lvl="0">
              <a:buFont typeface="Arial" pitchFamily="34" charset="0"/>
              <a:buChar char="•"/>
            </a:pPr>
            <a:endParaRPr lang="en-US" sz="2000" dirty="0" smtClean="0">
              <a:solidFill>
                <a:schemeClr val="accent2">
                  <a:lumMod val="75000"/>
                </a:schemeClr>
              </a:solidFill>
            </a:endParaRPr>
          </a:p>
          <a:p>
            <a:pPr lvl="0">
              <a:buFont typeface="Arial" pitchFamily="34" charset="0"/>
              <a:buChar char="•"/>
            </a:pPr>
            <a:r>
              <a:rPr lang="en-US" sz="2000" dirty="0" smtClean="0">
                <a:solidFill>
                  <a:schemeClr val="accent2">
                    <a:lumMod val="75000"/>
                  </a:schemeClr>
                </a:solidFill>
              </a:rPr>
              <a:t>Female workers are often overloaded with work and also harassed by their male colleagues at the workplace frequently. </a:t>
            </a:r>
          </a:p>
          <a:p>
            <a:pPr lvl="0"/>
            <a:r>
              <a:rPr lang="en-US" sz="2000" dirty="0" smtClean="0">
                <a:solidFill>
                  <a:schemeClr val="accent2">
                    <a:lumMod val="75000"/>
                  </a:schemeClr>
                </a:solidFill>
              </a:rPr>
              <a:t>Proper networking is required to establish the linkages among the service providers.</a:t>
            </a:r>
          </a:p>
          <a:p>
            <a:pPr lvl="0"/>
            <a:endParaRPr lang="en-US" sz="2000" dirty="0" smtClean="0">
              <a:solidFill>
                <a:schemeClr val="accent2">
                  <a:lumMod val="75000"/>
                </a:schemeClr>
              </a:solidFill>
            </a:endParaRPr>
          </a:p>
          <a:p>
            <a:pPr lvl="0">
              <a:buFont typeface="Arial" pitchFamily="34" charset="0"/>
              <a:buChar char="•"/>
            </a:pPr>
            <a:r>
              <a:rPr lang="en-US" sz="2000" dirty="0" smtClean="0">
                <a:solidFill>
                  <a:schemeClr val="accent2">
                    <a:lumMod val="75000"/>
                  </a:schemeClr>
                </a:solidFill>
              </a:rPr>
              <a:t>Recent intervention in the academic field will be beneficial to the process.</a:t>
            </a:r>
          </a:p>
          <a:p>
            <a:pPr lvl="0"/>
            <a:endParaRPr lang="en-US" sz="2000" dirty="0" smtClean="0">
              <a:solidFill>
                <a:schemeClr val="accent2">
                  <a:lumMod val="75000"/>
                </a:schemeClr>
              </a:solidFill>
            </a:endParaRPr>
          </a:p>
          <a:p>
            <a:pPr lvl="0">
              <a:buFont typeface="Arial" pitchFamily="34" charset="0"/>
              <a:buChar char="•"/>
            </a:pPr>
            <a:r>
              <a:rPr lang="en-US" sz="2000" dirty="0" smtClean="0">
                <a:solidFill>
                  <a:schemeClr val="accent2">
                    <a:lumMod val="75000"/>
                  </a:schemeClr>
                </a:solidFill>
              </a:rPr>
              <a:t>Approach of CSR is being taken as philanthropic approach rather than a social obligation, which is crucial responsibility for the stakeholders. </a:t>
            </a:r>
          </a:p>
          <a:p>
            <a:pPr>
              <a:buFont typeface="Arial" pitchFamily="34" charset="0"/>
              <a:buChar char="•"/>
            </a:pPr>
            <a:endParaRPr lang="en-US" sz="2000" dirty="0" smtClean="0">
              <a:solidFill>
                <a:schemeClr val="accent2">
                  <a:lumMod val="75000"/>
                </a:schemeClr>
              </a:solidFill>
            </a:endParaRPr>
          </a:p>
        </p:txBody>
      </p:sp>
      <p:sp>
        <p:nvSpPr>
          <p:cNvPr id="4" name="Rectangle 3"/>
          <p:cNvSpPr/>
          <p:nvPr/>
        </p:nvSpPr>
        <p:spPr>
          <a:xfrm>
            <a:off x="1828800" y="609600"/>
            <a:ext cx="5375927" cy="584775"/>
          </a:xfrm>
          <a:prstGeom prst="rect">
            <a:avLst/>
          </a:prstGeom>
          <a:noFill/>
        </p:spPr>
        <p:txBody>
          <a:bodyPr wrap="square" lIns="91440" tIns="45720" rIns="91440" bIns="45720">
            <a:spAutoFit/>
          </a:bodyPr>
          <a:lstStyle/>
          <a:p>
            <a:pPr algn="ctr"/>
            <a:r>
              <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KEY FINDINGS </a:t>
            </a:r>
            <a:r>
              <a:rPr lang="en-US" sz="2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(Continued)</a:t>
            </a:r>
            <a:endPar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81400" y="762000"/>
            <a:ext cx="5375927" cy="584775"/>
          </a:xfrm>
          <a:prstGeom prst="rect">
            <a:avLst/>
          </a:prstGeom>
          <a:noFill/>
        </p:spPr>
        <p:txBody>
          <a:bodyPr wrap="square" lIns="91440" tIns="45720" rIns="91440" bIns="45720">
            <a:spAutoFit/>
          </a:bodyPr>
          <a:lstStyle/>
          <a:p>
            <a:pPr algn="r"/>
            <a:r>
              <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RECOMMENDATIONS</a:t>
            </a:r>
            <a:endPar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TextBox 2"/>
          <p:cNvSpPr txBox="1"/>
          <p:nvPr/>
        </p:nvSpPr>
        <p:spPr>
          <a:xfrm>
            <a:off x="457200" y="1536442"/>
            <a:ext cx="8153400" cy="5016758"/>
          </a:xfrm>
          <a:prstGeom prst="rect">
            <a:avLst/>
          </a:prstGeom>
          <a:noFill/>
        </p:spPr>
        <p:txBody>
          <a:bodyPr wrap="square" rtlCol="0">
            <a:spAutoFit/>
          </a:bodyPr>
          <a:lstStyle/>
          <a:p>
            <a:pPr marL="457200" lvl="0" indent="-457200">
              <a:buFont typeface="+mj-lt"/>
              <a:buAutoNum type="arabicPeriod"/>
            </a:pPr>
            <a:r>
              <a:rPr lang="en-US" sz="2000" dirty="0" smtClean="0">
                <a:solidFill>
                  <a:schemeClr val="accent2">
                    <a:lumMod val="75000"/>
                  </a:schemeClr>
                </a:solidFill>
              </a:rPr>
              <a:t>Service providers immediately should take necessary measures to promote corporate social responsibility issues on VAW which includes the conceptual clarity of the stakeholders. It should also include the capacity building aspect. </a:t>
            </a:r>
          </a:p>
          <a:p>
            <a:pPr marL="457200" lvl="0" indent="-457200">
              <a:buFont typeface="+mj-lt"/>
              <a:buAutoNum type="arabicPeriod"/>
            </a:pPr>
            <a:endParaRPr lang="en-US" sz="2000" dirty="0" smtClean="0">
              <a:solidFill>
                <a:schemeClr val="accent2">
                  <a:lumMod val="75000"/>
                </a:schemeClr>
              </a:solidFill>
            </a:endParaRPr>
          </a:p>
          <a:p>
            <a:pPr marL="457200" lvl="0" indent="-457200">
              <a:buFont typeface="+mj-lt"/>
              <a:buAutoNum type="arabicPeriod"/>
            </a:pPr>
            <a:r>
              <a:rPr lang="en-US" sz="2000" dirty="0" smtClean="0">
                <a:solidFill>
                  <a:schemeClr val="accent2">
                    <a:lumMod val="75000"/>
                  </a:schemeClr>
                </a:solidFill>
              </a:rPr>
              <a:t>Government policies about PPP should be immediately taken into action so that initiatives on social sector issues focusing on gender based violence at the workplace. It should enhance the responsibility and accountability for CSR initiatives effectively.</a:t>
            </a:r>
          </a:p>
          <a:p>
            <a:pPr marL="457200" lvl="0" indent="-457200">
              <a:buFont typeface="+mj-lt"/>
              <a:buAutoNum type="arabicPeriod"/>
            </a:pPr>
            <a:endParaRPr lang="en-US" sz="2000" dirty="0" smtClean="0">
              <a:solidFill>
                <a:schemeClr val="accent2">
                  <a:lumMod val="75000"/>
                </a:schemeClr>
              </a:solidFill>
            </a:endParaRPr>
          </a:p>
          <a:p>
            <a:pPr marL="457200" lvl="0" indent="-457200">
              <a:buFont typeface="+mj-lt"/>
              <a:buAutoNum type="arabicPeriod"/>
            </a:pPr>
            <a:r>
              <a:rPr lang="en-US" sz="2000" dirty="0" smtClean="0">
                <a:solidFill>
                  <a:schemeClr val="accent2">
                    <a:lumMod val="75000"/>
                  </a:schemeClr>
                </a:solidFill>
              </a:rPr>
              <a:t>The quality of the services provided by the NGOs should be enhanced and reinforced for greater collaboration and networking with government agencies for providing support to the CSR initiatives on VAW. They should take initiative to link and refer the cases through coordination of available services provided by government and other agencies. </a:t>
            </a:r>
            <a:endParaRPr lang="en-US" sz="2000" dirty="0">
              <a:solidFill>
                <a:schemeClr val="accent2">
                  <a:lumMod val="75000"/>
                </a:schemeClr>
              </a:solidFill>
            </a:endParaRPr>
          </a:p>
        </p:txBody>
      </p:sp>
      <p:sp>
        <p:nvSpPr>
          <p:cNvPr id="4" name="Rectangle 3"/>
          <p:cNvSpPr/>
          <p:nvPr/>
        </p:nvSpPr>
        <p:spPr>
          <a:xfrm>
            <a:off x="609600" y="1155442"/>
            <a:ext cx="5375927" cy="461665"/>
          </a:xfrm>
          <a:prstGeom prst="rect">
            <a:avLst/>
          </a:prstGeom>
          <a:noFill/>
        </p:spPr>
        <p:txBody>
          <a:bodyPr wrap="square" lIns="91440" tIns="45720" rIns="91440" bIns="45720">
            <a:spAutoFit/>
          </a:bodyPr>
          <a:lstStyle/>
          <a:p>
            <a:r>
              <a:rPr lang="en-US"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Short Term</a:t>
            </a:r>
            <a:endParaRPr lang="en-US"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990600"/>
            <a:ext cx="6747527" cy="584775"/>
          </a:xfrm>
          <a:prstGeom prst="rect">
            <a:avLst/>
          </a:prstGeom>
          <a:noFill/>
        </p:spPr>
        <p:txBody>
          <a:bodyPr wrap="square" lIns="91440" tIns="45720" rIns="91440" bIns="45720">
            <a:spAutoFit/>
          </a:bodyPr>
          <a:lstStyle/>
          <a:p>
            <a:pPr algn="r"/>
            <a:r>
              <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RECOMMENDATIONS </a:t>
            </a:r>
            <a:r>
              <a:rPr lang="en-US" sz="2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(Continued)</a:t>
            </a:r>
            <a:endPar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TextBox 2"/>
          <p:cNvSpPr txBox="1"/>
          <p:nvPr/>
        </p:nvSpPr>
        <p:spPr>
          <a:xfrm>
            <a:off x="457200" y="1828800"/>
            <a:ext cx="8153400" cy="4708981"/>
          </a:xfrm>
          <a:prstGeom prst="rect">
            <a:avLst/>
          </a:prstGeom>
          <a:noFill/>
        </p:spPr>
        <p:txBody>
          <a:bodyPr wrap="square" rtlCol="0">
            <a:spAutoFit/>
          </a:bodyPr>
          <a:lstStyle/>
          <a:p>
            <a:pPr marL="457200" lvl="0" indent="-457200"/>
            <a:r>
              <a:rPr lang="en-US" sz="2000" dirty="0" smtClean="0">
                <a:solidFill>
                  <a:schemeClr val="accent2">
                    <a:lumMod val="75000"/>
                  </a:schemeClr>
                </a:solidFill>
              </a:rPr>
              <a:t>4. With regard to banking sector significant knowledge and capacity on violence issues with regard to CSR project should be enhanced. Promotion of social issues focusing on gender should be included as practical actions of day to day business of the banks. BB policy implementation should be crucial.  </a:t>
            </a:r>
          </a:p>
          <a:p>
            <a:pPr lvl="0"/>
            <a:endParaRPr lang="en-US" sz="2000" dirty="0" smtClean="0">
              <a:solidFill>
                <a:schemeClr val="accent2">
                  <a:lumMod val="75000"/>
                </a:schemeClr>
              </a:solidFill>
            </a:endParaRPr>
          </a:p>
          <a:p>
            <a:pPr lvl="0"/>
            <a:r>
              <a:rPr lang="en-US" sz="2000" dirty="0" smtClean="0">
                <a:solidFill>
                  <a:schemeClr val="accent2">
                    <a:lumMod val="75000"/>
                  </a:schemeClr>
                </a:solidFill>
              </a:rPr>
              <a:t>5. Corporate sector should be more aware of gender inclusion on rights   </a:t>
            </a:r>
          </a:p>
          <a:p>
            <a:pPr lvl="0"/>
            <a:r>
              <a:rPr lang="en-US" sz="2000" dirty="0" smtClean="0">
                <a:solidFill>
                  <a:schemeClr val="accent2">
                    <a:lumMod val="75000"/>
                  </a:schemeClr>
                </a:solidFill>
              </a:rPr>
              <a:t>    based approach and also implement the existing policies by creating </a:t>
            </a:r>
          </a:p>
          <a:p>
            <a:pPr lvl="0"/>
            <a:r>
              <a:rPr lang="en-US" sz="2000" dirty="0" smtClean="0">
                <a:solidFill>
                  <a:schemeClr val="accent2">
                    <a:lumMod val="75000"/>
                  </a:schemeClr>
                </a:solidFill>
              </a:rPr>
              <a:t>    spaces for women employees at the mid and top level management. </a:t>
            </a:r>
          </a:p>
          <a:p>
            <a:pPr lvl="0"/>
            <a:endParaRPr lang="en-US" sz="2000" dirty="0" smtClean="0">
              <a:solidFill>
                <a:schemeClr val="accent2">
                  <a:lumMod val="75000"/>
                </a:schemeClr>
              </a:solidFill>
            </a:endParaRPr>
          </a:p>
          <a:p>
            <a:pPr lvl="0"/>
            <a:r>
              <a:rPr lang="en-US" sz="2000" dirty="0" smtClean="0">
                <a:solidFill>
                  <a:schemeClr val="accent2">
                    <a:lumMod val="75000"/>
                  </a:schemeClr>
                </a:solidFill>
              </a:rPr>
              <a:t>6. Media should play a vital role to incorporate gender based violence in </a:t>
            </a:r>
          </a:p>
          <a:p>
            <a:pPr lvl="0"/>
            <a:r>
              <a:rPr lang="en-US" sz="2000" dirty="0" smtClean="0">
                <a:solidFill>
                  <a:schemeClr val="accent2">
                    <a:lumMod val="75000"/>
                  </a:schemeClr>
                </a:solidFill>
              </a:rPr>
              <a:t>    their reporting system. This should be a mandate for media </a:t>
            </a:r>
          </a:p>
          <a:p>
            <a:pPr lvl="0"/>
            <a:r>
              <a:rPr lang="en-US" sz="2000" dirty="0" smtClean="0">
                <a:solidFill>
                  <a:schemeClr val="accent2">
                    <a:lumMod val="75000"/>
                  </a:schemeClr>
                </a:solidFill>
              </a:rPr>
              <a:t>    personalities to have the responsibility and accountability for social </a:t>
            </a:r>
          </a:p>
          <a:p>
            <a:pPr lvl="0"/>
            <a:r>
              <a:rPr lang="en-US" sz="2000" dirty="0" smtClean="0">
                <a:solidFill>
                  <a:schemeClr val="accent2">
                    <a:lumMod val="75000"/>
                  </a:schemeClr>
                </a:solidFill>
              </a:rPr>
              <a:t>     awareness campaign about the issue.  </a:t>
            </a:r>
          </a:p>
          <a:p>
            <a:pPr marL="457200" indent="-457200">
              <a:buAutoNum type="arabicPeriod"/>
            </a:pPr>
            <a:endParaRPr lang="en-US" sz="2000" dirty="0" smtClean="0">
              <a:solidFill>
                <a:schemeClr val="accent2">
                  <a:lumMod val="75000"/>
                </a:schemeClr>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990600"/>
            <a:ext cx="6747527" cy="584775"/>
          </a:xfrm>
          <a:prstGeom prst="rect">
            <a:avLst/>
          </a:prstGeom>
          <a:noFill/>
        </p:spPr>
        <p:txBody>
          <a:bodyPr wrap="square" lIns="91440" tIns="45720" rIns="91440" bIns="45720">
            <a:spAutoFit/>
          </a:bodyPr>
          <a:lstStyle/>
          <a:p>
            <a:pPr algn="r"/>
            <a:r>
              <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RECOMMENDATIONS </a:t>
            </a:r>
            <a:r>
              <a:rPr lang="en-US" sz="2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(Continued)</a:t>
            </a:r>
            <a:endPar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TextBox 2"/>
          <p:cNvSpPr txBox="1"/>
          <p:nvPr/>
        </p:nvSpPr>
        <p:spPr>
          <a:xfrm>
            <a:off x="457200" y="1873984"/>
            <a:ext cx="8153400" cy="2554545"/>
          </a:xfrm>
          <a:prstGeom prst="rect">
            <a:avLst/>
          </a:prstGeom>
          <a:noFill/>
        </p:spPr>
        <p:txBody>
          <a:bodyPr wrap="square" rtlCol="0">
            <a:spAutoFit/>
          </a:bodyPr>
          <a:lstStyle/>
          <a:p>
            <a:pPr lvl="0"/>
            <a:r>
              <a:rPr lang="en-US" sz="2000" dirty="0" smtClean="0">
                <a:solidFill>
                  <a:schemeClr val="accent2">
                    <a:lumMod val="75000"/>
                  </a:schemeClr>
                </a:solidFill>
              </a:rPr>
              <a:t>5. It should be congenial that academic courses and its implication </a:t>
            </a:r>
          </a:p>
          <a:p>
            <a:pPr lvl="0"/>
            <a:r>
              <a:rPr lang="en-US" sz="2000" dirty="0" smtClean="0">
                <a:solidFill>
                  <a:schemeClr val="accent2">
                    <a:lumMod val="75000"/>
                  </a:schemeClr>
                </a:solidFill>
              </a:rPr>
              <a:t>    towards the youth group to understand the social problem on violence </a:t>
            </a:r>
          </a:p>
          <a:p>
            <a:pPr lvl="0"/>
            <a:r>
              <a:rPr lang="en-US" sz="2000" dirty="0" smtClean="0">
                <a:solidFill>
                  <a:schemeClr val="accent2">
                    <a:lumMod val="75000"/>
                  </a:schemeClr>
                </a:solidFill>
              </a:rPr>
              <a:t>    issues and to apply CSR initiatives which would encourage them to </a:t>
            </a:r>
          </a:p>
          <a:p>
            <a:pPr lvl="0"/>
            <a:r>
              <a:rPr lang="en-US" sz="2000" dirty="0" smtClean="0">
                <a:solidFill>
                  <a:schemeClr val="accent2">
                    <a:lumMod val="75000"/>
                  </a:schemeClr>
                </a:solidFill>
              </a:rPr>
              <a:t>    take necessary actions in their future endeavors. </a:t>
            </a:r>
          </a:p>
          <a:p>
            <a:pPr lvl="0"/>
            <a:endParaRPr lang="en-US" sz="2000" dirty="0" smtClean="0">
              <a:solidFill>
                <a:schemeClr val="accent2">
                  <a:lumMod val="75000"/>
                </a:schemeClr>
              </a:solidFill>
            </a:endParaRPr>
          </a:p>
          <a:p>
            <a:pPr lvl="0"/>
            <a:r>
              <a:rPr lang="en-US" sz="2000" dirty="0" smtClean="0">
                <a:solidFill>
                  <a:schemeClr val="accent2">
                    <a:lumMod val="75000"/>
                  </a:schemeClr>
                </a:solidFill>
              </a:rPr>
              <a:t>6. Gender-friendly working environment should be implemented at the </a:t>
            </a:r>
          </a:p>
          <a:p>
            <a:pPr lvl="0"/>
            <a:r>
              <a:rPr lang="en-US" sz="2000" dirty="0" smtClean="0">
                <a:solidFill>
                  <a:schemeClr val="accent2">
                    <a:lumMod val="75000"/>
                  </a:schemeClr>
                </a:solidFill>
              </a:rPr>
              <a:t>    workplace.</a:t>
            </a:r>
          </a:p>
          <a:p>
            <a:pPr marL="457200" indent="-457200">
              <a:buAutoNum type="arabicPeriod"/>
            </a:pPr>
            <a:endParaRPr lang="en-US" sz="2000" dirty="0" smtClean="0">
              <a:solidFill>
                <a:schemeClr val="accent2">
                  <a:lumMod val="75000"/>
                </a:schemeClr>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990600"/>
            <a:ext cx="6747527" cy="584775"/>
          </a:xfrm>
          <a:prstGeom prst="rect">
            <a:avLst/>
          </a:prstGeom>
          <a:noFill/>
        </p:spPr>
        <p:txBody>
          <a:bodyPr wrap="square" lIns="91440" tIns="45720" rIns="91440" bIns="45720">
            <a:spAutoFit/>
          </a:bodyPr>
          <a:lstStyle/>
          <a:p>
            <a:pPr algn="r"/>
            <a:r>
              <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RECOMMENDATIONS </a:t>
            </a:r>
            <a:r>
              <a:rPr lang="en-US" sz="2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(Continued)</a:t>
            </a:r>
            <a:endPar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Rectangle 2"/>
          <p:cNvSpPr/>
          <p:nvPr/>
        </p:nvSpPr>
        <p:spPr>
          <a:xfrm>
            <a:off x="609600" y="1447800"/>
            <a:ext cx="5375927" cy="461665"/>
          </a:xfrm>
          <a:prstGeom prst="rect">
            <a:avLst/>
          </a:prstGeom>
          <a:noFill/>
        </p:spPr>
        <p:txBody>
          <a:bodyPr wrap="square" lIns="91440" tIns="45720" rIns="91440" bIns="45720">
            <a:spAutoFit/>
          </a:bodyPr>
          <a:lstStyle/>
          <a:p>
            <a:r>
              <a:rPr lang="en-US"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Medium Term</a:t>
            </a:r>
            <a:endParaRPr lang="en-US"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TextBox 4"/>
          <p:cNvSpPr txBox="1"/>
          <p:nvPr/>
        </p:nvSpPr>
        <p:spPr>
          <a:xfrm>
            <a:off x="457200" y="1873984"/>
            <a:ext cx="8153400" cy="4708981"/>
          </a:xfrm>
          <a:prstGeom prst="rect">
            <a:avLst/>
          </a:prstGeom>
          <a:noFill/>
        </p:spPr>
        <p:txBody>
          <a:bodyPr wrap="square" rtlCol="0">
            <a:spAutoFit/>
          </a:bodyPr>
          <a:lstStyle/>
          <a:p>
            <a:pPr marL="457200" lvl="0" indent="-457200">
              <a:buFont typeface="+mj-lt"/>
              <a:buAutoNum type="arabicPeriod"/>
            </a:pPr>
            <a:r>
              <a:rPr lang="en-US" sz="2000" dirty="0" smtClean="0">
                <a:solidFill>
                  <a:schemeClr val="accent2">
                    <a:lumMod val="75000"/>
                  </a:schemeClr>
                </a:solidFill>
              </a:rPr>
              <a:t>Mechanisms should be strengthened and enhanced by all the stakeholders according to their relevancy and should continue for quality interventions.</a:t>
            </a:r>
          </a:p>
          <a:p>
            <a:pPr marL="457200" lvl="0" indent="-457200">
              <a:buFont typeface="+mj-lt"/>
              <a:buAutoNum type="arabicPeriod"/>
            </a:pPr>
            <a:endParaRPr lang="en-US" sz="2000" dirty="0" smtClean="0">
              <a:solidFill>
                <a:schemeClr val="accent2">
                  <a:lumMod val="75000"/>
                </a:schemeClr>
              </a:solidFill>
            </a:endParaRPr>
          </a:p>
          <a:p>
            <a:pPr marL="457200" lvl="0" indent="-457200">
              <a:buFont typeface="+mj-lt"/>
              <a:buAutoNum type="arabicPeriod"/>
            </a:pPr>
            <a:r>
              <a:rPr lang="en-US" sz="2000" dirty="0" smtClean="0">
                <a:solidFill>
                  <a:schemeClr val="accent2">
                    <a:lumMod val="75000"/>
                  </a:schemeClr>
                </a:solidFill>
              </a:rPr>
              <a:t>Pro-gender policies need to be essential for women to work professionally. Working environment with regards to rights based approach should be one of the major agendas of the organizations so that gender based violence is reduced significantly. </a:t>
            </a:r>
          </a:p>
          <a:p>
            <a:pPr marL="457200" lvl="0" indent="-457200">
              <a:buFont typeface="+mj-lt"/>
              <a:buAutoNum type="arabicPeriod"/>
            </a:pPr>
            <a:endParaRPr lang="en-US" sz="2000" dirty="0" smtClean="0">
              <a:solidFill>
                <a:schemeClr val="accent2">
                  <a:lumMod val="75000"/>
                </a:schemeClr>
              </a:solidFill>
            </a:endParaRPr>
          </a:p>
          <a:p>
            <a:pPr marL="457200" lvl="0" indent="-457200">
              <a:buFont typeface="+mj-lt"/>
              <a:buAutoNum type="arabicPeriod"/>
            </a:pPr>
            <a:r>
              <a:rPr lang="en-US" sz="2000" dirty="0" smtClean="0">
                <a:solidFill>
                  <a:schemeClr val="accent2">
                    <a:lumMod val="75000"/>
                  </a:schemeClr>
                </a:solidFill>
              </a:rPr>
              <a:t>Collaboration among the stakeholders should be enhanced to establish and strengthen the VAW related networks. </a:t>
            </a:r>
          </a:p>
          <a:p>
            <a:pPr marL="457200" lvl="0" indent="-457200">
              <a:buFont typeface="+mj-lt"/>
              <a:buAutoNum type="arabicPeriod"/>
            </a:pPr>
            <a:endParaRPr lang="en-US" sz="2000" dirty="0" smtClean="0">
              <a:solidFill>
                <a:schemeClr val="accent2">
                  <a:lumMod val="75000"/>
                </a:schemeClr>
              </a:solidFill>
            </a:endParaRPr>
          </a:p>
          <a:p>
            <a:pPr marL="457200" lvl="0" indent="-457200">
              <a:buFont typeface="+mj-lt"/>
              <a:buAutoNum type="arabicPeriod"/>
            </a:pPr>
            <a:r>
              <a:rPr lang="en-US" sz="2000" dirty="0" smtClean="0">
                <a:solidFill>
                  <a:schemeClr val="accent2">
                    <a:lumMod val="75000"/>
                  </a:schemeClr>
                </a:solidFill>
              </a:rPr>
              <a:t>Transparent and accountable practices with integrity and togetherness should be  crucial to achieve positive results.</a:t>
            </a:r>
          </a:p>
          <a:p>
            <a:pPr>
              <a:buFont typeface="Arial" pitchFamily="34" charset="0"/>
              <a:buChar char="•"/>
            </a:pPr>
            <a:endParaRPr lang="en-US" sz="2000" dirty="0" smtClean="0">
              <a:solidFill>
                <a:schemeClr val="accent2">
                  <a:lumMod val="75000"/>
                </a:schemeClr>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96473" y="609600"/>
            <a:ext cx="6747527" cy="584775"/>
          </a:xfrm>
          <a:prstGeom prst="rect">
            <a:avLst/>
          </a:prstGeom>
          <a:noFill/>
        </p:spPr>
        <p:txBody>
          <a:bodyPr wrap="square" lIns="91440" tIns="45720" rIns="91440" bIns="45720">
            <a:spAutoFit/>
          </a:bodyPr>
          <a:lstStyle/>
          <a:p>
            <a:pPr algn="r"/>
            <a:r>
              <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RECOMMENDATIONS </a:t>
            </a:r>
            <a:r>
              <a:rPr lang="en-US" sz="2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(Continued)</a:t>
            </a:r>
            <a:endPar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TextBox 2"/>
          <p:cNvSpPr txBox="1"/>
          <p:nvPr/>
        </p:nvSpPr>
        <p:spPr>
          <a:xfrm>
            <a:off x="457200" y="1219200"/>
            <a:ext cx="8153400" cy="5632311"/>
          </a:xfrm>
          <a:prstGeom prst="rect">
            <a:avLst/>
          </a:prstGeom>
          <a:noFill/>
        </p:spPr>
        <p:txBody>
          <a:bodyPr wrap="square" rtlCol="0">
            <a:spAutoFit/>
          </a:bodyPr>
          <a:lstStyle/>
          <a:p>
            <a:pPr lvl="0"/>
            <a:r>
              <a:rPr lang="en-US" sz="2000" dirty="0" smtClean="0">
                <a:solidFill>
                  <a:schemeClr val="accent2">
                    <a:lumMod val="75000"/>
                  </a:schemeClr>
                </a:solidFill>
              </a:rPr>
              <a:t>5. Media personalities should have commitments on gender issues and </a:t>
            </a:r>
          </a:p>
          <a:p>
            <a:pPr lvl="0"/>
            <a:r>
              <a:rPr lang="en-US" sz="2000" dirty="0" smtClean="0">
                <a:solidFill>
                  <a:schemeClr val="accent2">
                    <a:lumMod val="75000"/>
                  </a:schemeClr>
                </a:solidFill>
              </a:rPr>
              <a:t>  human rights and they should be made conscious and sensitive about it. </a:t>
            </a:r>
          </a:p>
          <a:p>
            <a:pPr lvl="0"/>
            <a:endParaRPr lang="en-US" sz="2000" dirty="0" smtClean="0">
              <a:solidFill>
                <a:schemeClr val="accent2">
                  <a:lumMod val="75000"/>
                </a:schemeClr>
              </a:solidFill>
            </a:endParaRPr>
          </a:p>
          <a:p>
            <a:pPr lvl="0"/>
            <a:r>
              <a:rPr lang="en-US" sz="2000" dirty="0" smtClean="0">
                <a:solidFill>
                  <a:schemeClr val="accent2">
                    <a:lumMod val="75000"/>
                  </a:schemeClr>
                </a:solidFill>
              </a:rPr>
              <a:t>6. There should be many organizations who should allocate investment </a:t>
            </a:r>
          </a:p>
          <a:p>
            <a:pPr lvl="0"/>
            <a:r>
              <a:rPr lang="en-US" sz="2000" dirty="0" smtClean="0">
                <a:solidFill>
                  <a:schemeClr val="accent2">
                    <a:lumMod val="75000"/>
                  </a:schemeClr>
                </a:solidFill>
              </a:rPr>
              <a:t>    for CSR and for greater effect on the issue. There should also be a </a:t>
            </a:r>
          </a:p>
          <a:p>
            <a:pPr lvl="0"/>
            <a:r>
              <a:rPr lang="en-US" sz="2000" dirty="0" smtClean="0">
                <a:solidFill>
                  <a:schemeClr val="accent2">
                    <a:lumMod val="75000"/>
                  </a:schemeClr>
                </a:solidFill>
              </a:rPr>
              <a:t>    common platform for such organizations which should be invested </a:t>
            </a:r>
          </a:p>
          <a:p>
            <a:pPr lvl="0"/>
            <a:r>
              <a:rPr lang="en-US" sz="2000" dirty="0" smtClean="0">
                <a:solidFill>
                  <a:schemeClr val="accent2">
                    <a:lumMod val="75000"/>
                  </a:schemeClr>
                </a:solidFill>
              </a:rPr>
              <a:t>    and accumulated collectively in order to implement larger and more </a:t>
            </a:r>
          </a:p>
          <a:p>
            <a:pPr lvl="0"/>
            <a:r>
              <a:rPr lang="en-US" sz="2000" dirty="0" smtClean="0">
                <a:solidFill>
                  <a:schemeClr val="accent2">
                    <a:lumMod val="75000"/>
                  </a:schemeClr>
                </a:solidFill>
              </a:rPr>
              <a:t>     effective actions.</a:t>
            </a:r>
          </a:p>
          <a:p>
            <a:pPr lvl="0"/>
            <a:endParaRPr lang="en-US" sz="2000" dirty="0" smtClean="0">
              <a:solidFill>
                <a:schemeClr val="accent2">
                  <a:lumMod val="75000"/>
                </a:schemeClr>
              </a:solidFill>
            </a:endParaRPr>
          </a:p>
          <a:p>
            <a:pPr lvl="0"/>
            <a:r>
              <a:rPr lang="en-US" sz="2000" dirty="0" smtClean="0">
                <a:solidFill>
                  <a:schemeClr val="accent2">
                    <a:lumMod val="75000"/>
                  </a:schemeClr>
                </a:solidFill>
              </a:rPr>
              <a:t>7. The factory owners should influence the other partners to improve the   </a:t>
            </a:r>
          </a:p>
          <a:p>
            <a:pPr lvl="0"/>
            <a:r>
              <a:rPr lang="en-US" sz="2000" dirty="0" smtClean="0">
                <a:solidFill>
                  <a:schemeClr val="accent2">
                    <a:lumMod val="75000"/>
                  </a:schemeClr>
                </a:solidFill>
              </a:rPr>
              <a:t>    working conditions focusing on female workers through CSR and also </a:t>
            </a:r>
          </a:p>
          <a:p>
            <a:pPr lvl="0"/>
            <a:r>
              <a:rPr lang="en-US" sz="2000" dirty="0" smtClean="0">
                <a:solidFill>
                  <a:schemeClr val="accent2">
                    <a:lumMod val="75000"/>
                  </a:schemeClr>
                </a:solidFill>
              </a:rPr>
              <a:t>    should have greater communication among themselves for </a:t>
            </a:r>
          </a:p>
          <a:p>
            <a:pPr lvl="0"/>
            <a:r>
              <a:rPr lang="en-US" sz="2000" dirty="0" smtClean="0">
                <a:solidFill>
                  <a:schemeClr val="accent2">
                    <a:lumMod val="75000"/>
                  </a:schemeClr>
                </a:solidFill>
              </a:rPr>
              <a:t>    information sharing and dialogue. </a:t>
            </a:r>
          </a:p>
          <a:p>
            <a:pPr lvl="0"/>
            <a:endParaRPr lang="en-US" sz="2000" dirty="0" smtClean="0">
              <a:solidFill>
                <a:schemeClr val="accent2">
                  <a:lumMod val="75000"/>
                </a:schemeClr>
              </a:solidFill>
            </a:endParaRPr>
          </a:p>
          <a:p>
            <a:pPr lvl="0"/>
            <a:r>
              <a:rPr lang="en-US" sz="2000" dirty="0" smtClean="0">
                <a:solidFill>
                  <a:schemeClr val="accent2">
                    <a:lumMod val="75000"/>
                  </a:schemeClr>
                </a:solidFill>
              </a:rPr>
              <a:t>8. Inclusion of the youth and the future generations should be taken into </a:t>
            </a:r>
          </a:p>
          <a:p>
            <a:pPr lvl="0"/>
            <a:r>
              <a:rPr lang="en-US" sz="2000" dirty="0" smtClean="0">
                <a:solidFill>
                  <a:schemeClr val="accent2">
                    <a:lumMod val="75000"/>
                  </a:schemeClr>
                </a:solidFill>
              </a:rPr>
              <a:t>    consideration seriously to prevent VAW incidences at workplace and to </a:t>
            </a:r>
          </a:p>
          <a:p>
            <a:pPr lvl="0"/>
            <a:r>
              <a:rPr lang="en-US" sz="2000" dirty="0" smtClean="0">
                <a:solidFill>
                  <a:schemeClr val="accent2">
                    <a:lumMod val="75000"/>
                  </a:schemeClr>
                </a:solidFill>
              </a:rPr>
              <a:t>    develop a positive growth of interventions in the future. </a:t>
            </a:r>
          </a:p>
          <a:p>
            <a:pPr>
              <a:buFont typeface="Arial" pitchFamily="34" charset="0"/>
              <a:buChar char="•"/>
            </a:pPr>
            <a:endParaRPr lang="en-US" sz="2000" dirty="0" smtClean="0">
              <a:solidFill>
                <a:schemeClr val="accent2">
                  <a:lumMod val="7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381000" y="1524000"/>
            <a:ext cx="7949227" cy="4162617"/>
          </a:xfrm>
          <a:prstGeom prst="rect">
            <a:avLst/>
          </a:prstGeom>
          <a:noFill/>
          <a:ln w="9525">
            <a:noFill/>
            <a:miter lim="800000"/>
            <a:headEnd/>
            <a:tailEnd/>
          </a:ln>
          <a:effectLst/>
        </p:spPr>
        <p:txBody>
          <a:bodyPr vert="horz" wrap="none" lIns="0" tIns="152352" rIns="0" bIns="38088"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endParaRPr lang="en-US" sz="1600" dirty="0" smtClean="0">
              <a:solidFill>
                <a:schemeClr val="accent2">
                  <a:lumMod val="75000"/>
                </a:schemeClr>
              </a:solidFill>
              <a:ea typeface="Times New Roman" pitchFamily="18" charset="0"/>
              <a:cs typeface="Times New Roman" pitchFamily="18" charset="0"/>
            </a:endParaRPr>
          </a:p>
          <a:p>
            <a:pPr marL="0" marR="0" lvl="0" indent="0" algn="l" defTabSz="914400" rtl="0" eaLnBrk="1" fontAlgn="base" latinLnBrk="0" hangingPunct="1">
              <a:lnSpc>
                <a:spcPct val="150000"/>
              </a:lnSpc>
              <a:spcBef>
                <a:spcPct val="0"/>
              </a:spcBef>
              <a:spcAft>
                <a:spcPct val="0"/>
              </a:spcAft>
              <a:buClrTx/>
              <a:buSzTx/>
              <a:buFontTx/>
              <a:buNone/>
              <a:tabLst/>
            </a:pPr>
            <a:r>
              <a:rPr kumimoji="0" lang="en-US" sz="1600" b="0" i="0" u="none" strike="noStrike" cap="none" normalizeH="0" baseline="0" dirty="0" smtClean="0">
                <a:ln>
                  <a:noFill/>
                </a:ln>
                <a:solidFill>
                  <a:schemeClr val="accent2">
                    <a:lumMod val="75000"/>
                  </a:schemeClr>
                </a:solidFill>
                <a:effectLst/>
                <a:ea typeface="Times New Roman" pitchFamily="18" charset="0"/>
                <a:cs typeface="Times New Roman" pitchFamily="18" charset="0"/>
              </a:rPr>
              <a:t>The relationship between business and women’s power, position within the family and </a:t>
            </a:r>
          </a:p>
          <a:p>
            <a:pPr marL="0" marR="0" lvl="0" indent="0" algn="l" defTabSz="914400" rtl="0" eaLnBrk="1" fontAlgn="base" latinLnBrk="0" hangingPunct="1">
              <a:lnSpc>
                <a:spcPct val="150000"/>
              </a:lnSpc>
              <a:spcBef>
                <a:spcPct val="0"/>
              </a:spcBef>
              <a:spcAft>
                <a:spcPct val="0"/>
              </a:spcAft>
              <a:buClrTx/>
              <a:buSzTx/>
              <a:buFontTx/>
              <a:buNone/>
              <a:tabLst/>
            </a:pPr>
            <a:r>
              <a:rPr kumimoji="0" lang="en-US" sz="1600" b="0" i="0" u="none" strike="noStrike" cap="none" normalizeH="0" baseline="0" dirty="0" smtClean="0">
                <a:ln>
                  <a:noFill/>
                </a:ln>
                <a:solidFill>
                  <a:schemeClr val="accent2">
                    <a:lumMod val="75000"/>
                  </a:schemeClr>
                </a:solidFill>
                <a:effectLst/>
                <a:ea typeface="Times New Roman" pitchFamily="18" charset="0"/>
                <a:cs typeface="Times New Roman" pitchFamily="18" charset="0"/>
              </a:rPr>
              <a:t>society is a long standing one. Some argues that women’s integration into the women </a:t>
            </a:r>
          </a:p>
          <a:p>
            <a:pPr marL="0" marR="0" lvl="0" indent="0" algn="l" defTabSz="914400" rtl="0" eaLnBrk="1" fontAlgn="base" latinLnBrk="0" hangingPunct="1">
              <a:lnSpc>
                <a:spcPct val="150000"/>
              </a:lnSpc>
              <a:spcBef>
                <a:spcPct val="0"/>
              </a:spcBef>
              <a:spcAft>
                <a:spcPct val="0"/>
              </a:spcAft>
              <a:buClrTx/>
              <a:buSzTx/>
              <a:buFontTx/>
              <a:buNone/>
              <a:tabLst/>
            </a:pPr>
            <a:r>
              <a:rPr kumimoji="0" lang="en-US" sz="1600" b="0" i="0" u="none" strike="noStrike" cap="none" normalizeH="0" baseline="0" dirty="0" smtClean="0">
                <a:ln>
                  <a:noFill/>
                </a:ln>
                <a:solidFill>
                  <a:schemeClr val="accent2">
                    <a:lumMod val="75000"/>
                  </a:schemeClr>
                </a:solidFill>
                <a:effectLst/>
                <a:ea typeface="Times New Roman" pitchFamily="18" charset="0"/>
                <a:cs typeface="Times New Roman" pitchFamily="18" charset="0"/>
              </a:rPr>
              <a:t>development process is a key to their development while others offer more skeptical, </a:t>
            </a:r>
          </a:p>
          <a:p>
            <a:pPr marL="0" marR="0" lvl="0" indent="0" algn="l" defTabSz="914400" rtl="0" eaLnBrk="1" fontAlgn="base" latinLnBrk="0" hangingPunct="1">
              <a:lnSpc>
                <a:spcPct val="150000"/>
              </a:lnSpc>
              <a:spcBef>
                <a:spcPct val="0"/>
              </a:spcBef>
              <a:spcAft>
                <a:spcPct val="0"/>
              </a:spcAft>
              <a:buClrTx/>
              <a:buSzTx/>
              <a:buFontTx/>
              <a:buNone/>
              <a:tabLst/>
            </a:pPr>
            <a:r>
              <a:rPr kumimoji="0" lang="en-US" sz="1600" b="0" i="0" u="none" strike="noStrike" cap="none" normalizeH="0" baseline="0" dirty="0" smtClean="0">
                <a:ln>
                  <a:noFill/>
                </a:ln>
                <a:solidFill>
                  <a:schemeClr val="accent2">
                    <a:lumMod val="75000"/>
                  </a:schemeClr>
                </a:solidFill>
                <a:effectLst/>
                <a:ea typeface="Times New Roman" pitchFamily="18" charset="0"/>
                <a:cs typeface="Times New Roman" pitchFamily="18" charset="0"/>
              </a:rPr>
              <a:t>often pessimistic, accounts of these relations. </a:t>
            </a:r>
          </a:p>
          <a:p>
            <a:pPr marL="0" marR="0" lvl="0" indent="0" algn="l"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accent2">
                  <a:lumMod val="75000"/>
                </a:schemeClr>
              </a:solidFill>
              <a:effectLst/>
              <a:ea typeface="Times New Roman" pitchFamily="18" charset="0"/>
              <a:cs typeface="Times New Roman" pitchFamily="18" charset="0"/>
            </a:endParaRPr>
          </a:p>
          <a:p>
            <a:pPr marL="0" marR="0" lvl="0" indent="0" algn="l" defTabSz="914400" rtl="0" eaLnBrk="1" fontAlgn="base" latinLnBrk="0" hangingPunct="1">
              <a:lnSpc>
                <a:spcPct val="150000"/>
              </a:lnSpc>
              <a:spcBef>
                <a:spcPct val="0"/>
              </a:spcBef>
              <a:spcAft>
                <a:spcPct val="0"/>
              </a:spcAft>
              <a:buClrTx/>
              <a:buSzTx/>
              <a:buFontTx/>
              <a:buNone/>
              <a:tabLst/>
            </a:pPr>
            <a:r>
              <a:rPr kumimoji="0" lang="en-US" sz="1600" b="0" i="0" u="none" strike="noStrike" cap="none" normalizeH="0" baseline="0" dirty="0" smtClean="0">
                <a:ln>
                  <a:noFill/>
                </a:ln>
                <a:solidFill>
                  <a:schemeClr val="accent2">
                    <a:lumMod val="75000"/>
                  </a:schemeClr>
                </a:solidFill>
                <a:effectLst/>
                <a:ea typeface="Times New Roman" pitchFamily="18" charset="0"/>
                <a:cs typeface="Times New Roman" pitchFamily="18" charset="0"/>
              </a:rPr>
              <a:t>These contradictory viewpoints reflect a variety of factors, variation in how empowerment </a:t>
            </a:r>
          </a:p>
          <a:p>
            <a:pPr marL="0" marR="0" lvl="0" indent="0" algn="l" defTabSz="914400" rtl="0" eaLnBrk="1" fontAlgn="base" latinLnBrk="0" hangingPunct="1">
              <a:lnSpc>
                <a:spcPct val="150000"/>
              </a:lnSpc>
              <a:spcBef>
                <a:spcPct val="0"/>
              </a:spcBef>
              <a:spcAft>
                <a:spcPct val="0"/>
              </a:spcAft>
              <a:buClrTx/>
              <a:buSzTx/>
              <a:buFontTx/>
              <a:buNone/>
              <a:tabLst/>
            </a:pPr>
            <a:r>
              <a:rPr kumimoji="0" lang="en-US" sz="1600" b="0" i="0" u="none" strike="noStrike" cap="none" normalizeH="0" baseline="0" dirty="0" smtClean="0">
                <a:ln>
                  <a:noFill/>
                </a:ln>
                <a:solidFill>
                  <a:schemeClr val="accent2">
                    <a:lumMod val="75000"/>
                  </a:schemeClr>
                </a:solidFill>
                <a:effectLst/>
                <a:ea typeface="Times New Roman" pitchFamily="18" charset="0"/>
                <a:cs typeface="Times New Roman" pitchFamily="18" charset="0"/>
              </a:rPr>
              <a:t>itself is understood, variation in cultural </a:t>
            </a:r>
            <a:r>
              <a:rPr kumimoji="0" lang="en-US" sz="1600" b="0" i="0" u="none" strike="noStrike" cap="none" normalizeH="0" baseline="0" smtClean="0">
                <a:ln>
                  <a:noFill/>
                </a:ln>
                <a:solidFill>
                  <a:schemeClr val="accent2">
                    <a:lumMod val="75000"/>
                  </a:schemeClr>
                </a:solidFill>
                <a:effectLst/>
                <a:ea typeface="Times New Roman" pitchFamily="18" charset="0"/>
                <a:cs typeface="Times New Roman" pitchFamily="18" charset="0"/>
              </a:rPr>
              <a:t>meaning and </a:t>
            </a:r>
            <a:r>
              <a:rPr kumimoji="0" lang="en-US" sz="1600" b="0" i="0" u="none" strike="noStrike" cap="none" normalizeH="0" baseline="0" dirty="0" smtClean="0">
                <a:ln>
                  <a:noFill/>
                </a:ln>
                <a:solidFill>
                  <a:schemeClr val="accent2">
                    <a:lumMod val="75000"/>
                  </a:schemeClr>
                </a:solidFill>
                <a:effectLst/>
                <a:ea typeface="Times New Roman" pitchFamily="18" charset="0"/>
                <a:cs typeface="Times New Roman" pitchFamily="18" charset="0"/>
              </a:rPr>
              <a:t>social acceptability of paid work </a:t>
            </a:r>
            <a:r>
              <a:rPr kumimoji="0" lang="en-US" sz="1600" b="0" i="0" u="none" strike="noStrike" cap="none" normalizeH="0" baseline="0" smtClean="0">
                <a:ln>
                  <a:noFill/>
                </a:ln>
                <a:solidFill>
                  <a:schemeClr val="accent2">
                    <a:lumMod val="75000"/>
                  </a:schemeClr>
                </a:solidFill>
                <a:effectLst/>
                <a:ea typeface="Times New Roman" pitchFamily="18" charset="0"/>
                <a:cs typeface="Times New Roman" pitchFamily="18" charset="0"/>
              </a:rPr>
              <a:t>of </a:t>
            </a:r>
          </a:p>
          <a:p>
            <a:pPr marL="0" marR="0" lvl="0" indent="0" algn="l" defTabSz="914400" rtl="0" eaLnBrk="1" fontAlgn="base" latinLnBrk="0" hangingPunct="1">
              <a:lnSpc>
                <a:spcPct val="150000"/>
              </a:lnSpc>
              <a:spcBef>
                <a:spcPct val="0"/>
              </a:spcBef>
              <a:spcAft>
                <a:spcPct val="0"/>
              </a:spcAft>
              <a:buClrTx/>
              <a:buSzTx/>
              <a:buFontTx/>
              <a:buNone/>
              <a:tabLst/>
            </a:pPr>
            <a:r>
              <a:rPr kumimoji="0" lang="en-US" sz="1600" b="0" i="0" u="none" strike="noStrike" cap="none" normalizeH="0" baseline="0" smtClean="0">
                <a:ln>
                  <a:noFill/>
                </a:ln>
                <a:solidFill>
                  <a:schemeClr val="accent2">
                    <a:lumMod val="75000"/>
                  </a:schemeClr>
                </a:solidFill>
                <a:effectLst/>
                <a:ea typeface="Times New Roman" pitchFamily="18" charset="0"/>
                <a:cs typeface="Times New Roman" pitchFamily="18" charset="0"/>
              </a:rPr>
              <a:t>women </a:t>
            </a:r>
            <a:r>
              <a:rPr kumimoji="0" lang="en-US" sz="1600" b="0" i="0" u="none" strike="noStrike" cap="none" normalizeH="0" baseline="0" dirty="0" smtClean="0">
                <a:ln>
                  <a:noFill/>
                </a:ln>
                <a:solidFill>
                  <a:schemeClr val="accent2">
                    <a:lumMod val="75000"/>
                  </a:schemeClr>
                </a:solidFill>
                <a:effectLst/>
                <a:ea typeface="Times New Roman" pitchFamily="18" charset="0"/>
                <a:cs typeface="Times New Roman" pitchFamily="18" charset="0"/>
              </a:rPr>
              <a:t>across different contexts. The nature of available work opportunities within this </a:t>
            </a:r>
          </a:p>
          <a:p>
            <a:pPr marL="0" marR="0" lvl="0" indent="0" algn="l" defTabSz="914400" rtl="0" eaLnBrk="1" fontAlgn="base" latinLnBrk="0" hangingPunct="1">
              <a:lnSpc>
                <a:spcPct val="150000"/>
              </a:lnSpc>
              <a:spcBef>
                <a:spcPct val="0"/>
              </a:spcBef>
              <a:spcAft>
                <a:spcPct val="0"/>
              </a:spcAft>
              <a:buClrTx/>
              <a:buSzTx/>
              <a:buFontTx/>
              <a:buNone/>
              <a:tabLst/>
            </a:pPr>
            <a:r>
              <a:rPr kumimoji="0" lang="en-US" sz="1600" b="0" i="0" u="none" strike="noStrike" cap="none" normalizeH="0" baseline="0" dirty="0" smtClean="0">
                <a:ln>
                  <a:noFill/>
                </a:ln>
                <a:solidFill>
                  <a:schemeClr val="accent2">
                    <a:lumMod val="75000"/>
                  </a:schemeClr>
                </a:solidFill>
                <a:effectLst/>
                <a:ea typeface="Times New Roman" pitchFamily="18" charset="0"/>
                <a:cs typeface="Times New Roman" pitchFamily="18" charset="0"/>
              </a:rPr>
              <a:t>particular context differs very often. </a:t>
            </a:r>
            <a:endParaRPr kumimoji="0" lang="en-US" sz="2000" b="1" i="0" u="none" strike="noStrike" cap="none" normalizeH="0" baseline="0" dirty="0" smtClean="0">
              <a:ln>
                <a:noFill/>
              </a:ln>
              <a:solidFill>
                <a:schemeClr val="accent2">
                  <a:lumMod val="75000"/>
                </a:schemeClr>
              </a:solidFill>
              <a:effectLst/>
              <a:ea typeface="Times New Roman"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Rectangle 2"/>
          <p:cNvSpPr/>
          <p:nvPr/>
        </p:nvSpPr>
        <p:spPr>
          <a:xfrm>
            <a:off x="1447800" y="838200"/>
            <a:ext cx="5375927" cy="523220"/>
          </a:xfrm>
          <a:prstGeom prst="rect">
            <a:avLst/>
          </a:prstGeom>
          <a:noFill/>
        </p:spPr>
        <p:txBody>
          <a:bodyPr wrap="square" lIns="91440" tIns="45720" rIns="91440" bIns="45720">
            <a:spAutoFit/>
          </a:bodyPr>
          <a:lstStyle/>
          <a:p>
            <a:pPr algn="ctr"/>
            <a:r>
              <a:rPr 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Background</a:t>
            </a:r>
            <a:endParaRPr lang="en-US"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96473" y="762000"/>
            <a:ext cx="6747527" cy="584775"/>
          </a:xfrm>
          <a:prstGeom prst="rect">
            <a:avLst/>
          </a:prstGeom>
          <a:noFill/>
        </p:spPr>
        <p:txBody>
          <a:bodyPr wrap="square" lIns="91440" tIns="45720" rIns="91440" bIns="45720">
            <a:spAutoFit/>
          </a:bodyPr>
          <a:lstStyle/>
          <a:p>
            <a:pPr algn="r"/>
            <a:r>
              <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RECOMMENDATIONS </a:t>
            </a:r>
            <a:r>
              <a:rPr lang="en-US" sz="2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(Continued)</a:t>
            </a:r>
            <a:endPar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Rectangle 2"/>
          <p:cNvSpPr/>
          <p:nvPr/>
        </p:nvSpPr>
        <p:spPr>
          <a:xfrm>
            <a:off x="381000" y="1295400"/>
            <a:ext cx="5375927" cy="461665"/>
          </a:xfrm>
          <a:prstGeom prst="rect">
            <a:avLst/>
          </a:prstGeom>
          <a:noFill/>
        </p:spPr>
        <p:txBody>
          <a:bodyPr wrap="square" lIns="91440" tIns="45720" rIns="91440" bIns="45720">
            <a:spAutoFit/>
          </a:bodyPr>
          <a:lstStyle/>
          <a:p>
            <a:r>
              <a:rPr lang="en-US"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Long Term</a:t>
            </a:r>
            <a:endParaRPr lang="en-US"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4" name="TextBox 3"/>
          <p:cNvSpPr txBox="1"/>
          <p:nvPr/>
        </p:nvSpPr>
        <p:spPr>
          <a:xfrm>
            <a:off x="533400" y="1905000"/>
            <a:ext cx="8153400" cy="4401205"/>
          </a:xfrm>
          <a:prstGeom prst="rect">
            <a:avLst/>
          </a:prstGeom>
          <a:noFill/>
        </p:spPr>
        <p:txBody>
          <a:bodyPr wrap="square" rtlCol="0">
            <a:spAutoFit/>
          </a:bodyPr>
          <a:lstStyle/>
          <a:p>
            <a:pPr marL="457200" lvl="0" indent="-457200">
              <a:buFont typeface="+mj-lt"/>
              <a:buAutoNum type="arabicPeriod"/>
            </a:pPr>
            <a:r>
              <a:rPr lang="en-US" sz="2000" dirty="0" smtClean="0">
                <a:solidFill>
                  <a:schemeClr val="accent2">
                    <a:lumMod val="75000"/>
                  </a:schemeClr>
                </a:solidFill>
              </a:rPr>
              <a:t>Linkages and conceptual clarity about PPP and CSR practices should be established among the stakeholders especially within the relevant ministries those who deal with gender issues like MOWCA, MOHA, MSS, Education, Health and Law &amp; Justice. Technical know-how of CSR initiatives should be a challenge for future interventions.</a:t>
            </a:r>
          </a:p>
          <a:p>
            <a:pPr marL="457200" lvl="0" indent="-457200">
              <a:buFont typeface="+mj-lt"/>
              <a:buAutoNum type="arabicPeriod"/>
            </a:pPr>
            <a:endParaRPr lang="en-US" sz="2000" dirty="0" smtClean="0">
              <a:solidFill>
                <a:schemeClr val="accent2">
                  <a:lumMod val="75000"/>
                </a:schemeClr>
              </a:solidFill>
            </a:endParaRPr>
          </a:p>
          <a:p>
            <a:pPr marL="457200" lvl="0" indent="-457200">
              <a:buFont typeface="+mj-lt"/>
              <a:buAutoNum type="arabicPeriod"/>
            </a:pPr>
            <a:r>
              <a:rPr lang="en-US" sz="2000" dirty="0" smtClean="0">
                <a:solidFill>
                  <a:schemeClr val="accent2">
                    <a:lumMod val="75000"/>
                  </a:schemeClr>
                </a:solidFill>
              </a:rPr>
              <a:t>Strengthening awareness raising programs to enhance the quality of services by using a collaborative approach between all the stakeholders should be necessary. </a:t>
            </a:r>
          </a:p>
          <a:p>
            <a:pPr marL="457200" lvl="0" indent="-457200">
              <a:buFont typeface="+mj-lt"/>
              <a:buAutoNum type="arabicPeriod"/>
            </a:pPr>
            <a:endParaRPr lang="en-US" sz="2000" dirty="0" smtClean="0">
              <a:solidFill>
                <a:schemeClr val="accent2">
                  <a:lumMod val="75000"/>
                </a:schemeClr>
              </a:solidFill>
            </a:endParaRPr>
          </a:p>
          <a:p>
            <a:pPr marL="457200" lvl="0" indent="-457200">
              <a:buFont typeface="+mj-lt"/>
              <a:buAutoNum type="arabicPeriod"/>
            </a:pPr>
            <a:r>
              <a:rPr lang="en-US" sz="2000" dirty="0" smtClean="0">
                <a:solidFill>
                  <a:schemeClr val="accent2">
                    <a:lumMod val="75000"/>
                  </a:schemeClr>
                </a:solidFill>
              </a:rPr>
              <a:t>The relevant ministries should develop a holistic approach and strategy for the VAW focusing on CSR initiatives for further institutionalization of the processes.</a:t>
            </a:r>
          </a:p>
          <a:p>
            <a:pPr>
              <a:buFont typeface="Arial" pitchFamily="34" charset="0"/>
              <a:buChar char="•"/>
            </a:pPr>
            <a:endParaRPr lang="en-US" sz="2000" dirty="0" smtClean="0">
              <a:solidFill>
                <a:schemeClr val="accent2">
                  <a:lumMod val="75000"/>
                </a:schemeClr>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990600"/>
            <a:ext cx="6747527" cy="584775"/>
          </a:xfrm>
          <a:prstGeom prst="rect">
            <a:avLst/>
          </a:prstGeom>
          <a:noFill/>
        </p:spPr>
        <p:txBody>
          <a:bodyPr wrap="square" lIns="91440" tIns="45720" rIns="91440" bIns="45720">
            <a:spAutoFit/>
          </a:bodyPr>
          <a:lstStyle/>
          <a:p>
            <a:pPr algn="r"/>
            <a:r>
              <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RECOMMENDATIONS </a:t>
            </a:r>
            <a:r>
              <a:rPr lang="en-US" sz="2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(Continued)</a:t>
            </a:r>
            <a:endPar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TextBox 2"/>
          <p:cNvSpPr txBox="1"/>
          <p:nvPr/>
        </p:nvSpPr>
        <p:spPr>
          <a:xfrm>
            <a:off x="533400" y="1676400"/>
            <a:ext cx="8153400" cy="5016758"/>
          </a:xfrm>
          <a:prstGeom prst="rect">
            <a:avLst/>
          </a:prstGeom>
          <a:noFill/>
        </p:spPr>
        <p:txBody>
          <a:bodyPr wrap="square" rtlCol="0">
            <a:spAutoFit/>
          </a:bodyPr>
          <a:lstStyle/>
          <a:p>
            <a:pPr lvl="0"/>
            <a:r>
              <a:rPr lang="en-US" sz="2000" dirty="0" smtClean="0">
                <a:solidFill>
                  <a:schemeClr val="accent2">
                    <a:lumMod val="75000"/>
                  </a:schemeClr>
                </a:solidFill>
              </a:rPr>
              <a:t>4. A Standard Operational Procedure (SOP) with regard to VAW should  </a:t>
            </a:r>
          </a:p>
          <a:p>
            <a:pPr lvl="0"/>
            <a:r>
              <a:rPr lang="en-US" sz="2000" dirty="0" smtClean="0">
                <a:solidFill>
                  <a:schemeClr val="accent2">
                    <a:lumMod val="75000"/>
                  </a:schemeClr>
                </a:solidFill>
              </a:rPr>
              <a:t>   be introduced by the government ministries to the regulators of the </a:t>
            </a:r>
          </a:p>
          <a:p>
            <a:pPr lvl="0"/>
            <a:r>
              <a:rPr lang="en-US" sz="2000" dirty="0" smtClean="0">
                <a:solidFill>
                  <a:schemeClr val="accent2">
                    <a:lumMod val="75000"/>
                  </a:schemeClr>
                </a:solidFill>
              </a:rPr>
              <a:t>   RMG sector (BGMEA, BKMEA and other chambers). The garment </a:t>
            </a:r>
          </a:p>
          <a:p>
            <a:pPr lvl="0"/>
            <a:r>
              <a:rPr lang="en-US" sz="2000" dirty="0" smtClean="0">
                <a:solidFill>
                  <a:schemeClr val="accent2">
                    <a:lumMod val="75000"/>
                  </a:schemeClr>
                </a:solidFill>
              </a:rPr>
              <a:t>   owners should follow the procedure strictly.</a:t>
            </a:r>
          </a:p>
          <a:p>
            <a:pPr lvl="0"/>
            <a:endParaRPr lang="en-US" sz="2000" dirty="0" smtClean="0">
              <a:solidFill>
                <a:schemeClr val="accent2">
                  <a:lumMod val="75000"/>
                </a:schemeClr>
              </a:solidFill>
            </a:endParaRPr>
          </a:p>
          <a:p>
            <a:pPr lvl="0"/>
            <a:r>
              <a:rPr lang="en-US" sz="2000" dirty="0" smtClean="0">
                <a:solidFill>
                  <a:schemeClr val="accent2">
                    <a:lumMod val="75000"/>
                  </a:schemeClr>
                </a:solidFill>
              </a:rPr>
              <a:t>5. Creating employment opportunities and resettlement options should </a:t>
            </a:r>
          </a:p>
          <a:p>
            <a:pPr lvl="0"/>
            <a:r>
              <a:rPr lang="en-US" sz="2000" dirty="0" smtClean="0">
                <a:solidFill>
                  <a:schemeClr val="accent2">
                    <a:lumMod val="75000"/>
                  </a:schemeClr>
                </a:solidFill>
              </a:rPr>
              <a:t>    be integral part of the plans of the interventions related to VAW issues.</a:t>
            </a:r>
          </a:p>
          <a:p>
            <a:pPr lvl="0"/>
            <a:endParaRPr lang="en-US" sz="2000" dirty="0" smtClean="0">
              <a:solidFill>
                <a:schemeClr val="accent2">
                  <a:lumMod val="75000"/>
                </a:schemeClr>
              </a:solidFill>
            </a:endParaRPr>
          </a:p>
          <a:p>
            <a:pPr lvl="0"/>
            <a:r>
              <a:rPr lang="en-US" sz="2000" dirty="0" smtClean="0">
                <a:solidFill>
                  <a:schemeClr val="accent2">
                    <a:lumMod val="75000"/>
                  </a:schemeClr>
                </a:solidFill>
              </a:rPr>
              <a:t>6. PPP and CSR initiatives for enhancing the employment generation </a:t>
            </a:r>
          </a:p>
          <a:p>
            <a:pPr lvl="0"/>
            <a:r>
              <a:rPr lang="en-US" sz="2000" dirty="0" smtClean="0">
                <a:solidFill>
                  <a:schemeClr val="accent2">
                    <a:lumMod val="75000"/>
                  </a:schemeClr>
                </a:solidFill>
              </a:rPr>
              <a:t>    should be possible with commitments and better understanding of the </a:t>
            </a:r>
          </a:p>
          <a:p>
            <a:pPr lvl="0"/>
            <a:r>
              <a:rPr lang="en-US" sz="2000" dirty="0" smtClean="0">
                <a:solidFill>
                  <a:schemeClr val="accent2">
                    <a:lumMod val="75000"/>
                  </a:schemeClr>
                </a:solidFill>
              </a:rPr>
              <a:t>     partners.</a:t>
            </a:r>
          </a:p>
          <a:p>
            <a:pPr lvl="0"/>
            <a:endParaRPr lang="en-US" sz="2000" dirty="0" smtClean="0">
              <a:solidFill>
                <a:schemeClr val="accent2">
                  <a:lumMod val="75000"/>
                </a:schemeClr>
              </a:solidFill>
            </a:endParaRPr>
          </a:p>
          <a:p>
            <a:pPr lvl="0"/>
            <a:r>
              <a:rPr lang="en-US" sz="2000" dirty="0" smtClean="0">
                <a:solidFill>
                  <a:schemeClr val="accent2">
                    <a:lumMod val="75000"/>
                  </a:schemeClr>
                </a:solidFill>
              </a:rPr>
              <a:t>7. Linkages should be established among the service providers which is </a:t>
            </a:r>
          </a:p>
          <a:p>
            <a:pPr lvl="0"/>
            <a:r>
              <a:rPr lang="en-US" sz="2000" dirty="0" smtClean="0">
                <a:solidFill>
                  <a:schemeClr val="accent2">
                    <a:lumMod val="75000"/>
                  </a:schemeClr>
                </a:solidFill>
              </a:rPr>
              <a:t>    essential in order to provide integrated services to the female workers </a:t>
            </a:r>
          </a:p>
          <a:p>
            <a:pPr lvl="0"/>
            <a:r>
              <a:rPr lang="en-US" sz="2000" dirty="0" smtClean="0">
                <a:solidFill>
                  <a:schemeClr val="accent2">
                    <a:lumMod val="75000"/>
                  </a:schemeClr>
                </a:solidFill>
              </a:rPr>
              <a:t>    at the workplace. </a:t>
            </a:r>
          </a:p>
          <a:p>
            <a:pPr>
              <a:buFont typeface="Arial" pitchFamily="34" charset="0"/>
              <a:buChar char="•"/>
            </a:pPr>
            <a:endParaRPr lang="en-US" sz="2000" dirty="0" smtClean="0">
              <a:solidFill>
                <a:schemeClr val="accent2">
                  <a:lumMod val="75000"/>
                </a:schemeClr>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990600"/>
            <a:ext cx="6747527" cy="584775"/>
          </a:xfrm>
          <a:prstGeom prst="rect">
            <a:avLst/>
          </a:prstGeom>
          <a:noFill/>
        </p:spPr>
        <p:txBody>
          <a:bodyPr wrap="square" lIns="91440" tIns="45720" rIns="91440" bIns="45720">
            <a:spAutoFit/>
          </a:bodyPr>
          <a:lstStyle/>
          <a:p>
            <a:pPr algn="r"/>
            <a:r>
              <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RECOMMENDATIONS </a:t>
            </a:r>
            <a:r>
              <a:rPr lang="en-US" sz="2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(Continued)</a:t>
            </a:r>
            <a:endPar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TextBox 2"/>
          <p:cNvSpPr txBox="1"/>
          <p:nvPr/>
        </p:nvSpPr>
        <p:spPr>
          <a:xfrm>
            <a:off x="533400" y="1676400"/>
            <a:ext cx="8153400" cy="4708981"/>
          </a:xfrm>
          <a:prstGeom prst="rect">
            <a:avLst/>
          </a:prstGeom>
          <a:noFill/>
        </p:spPr>
        <p:txBody>
          <a:bodyPr wrap="square" rtlCol="0">
            <a:spAutoFit/>
          </a:bodyPr>
          <a:lstStyle/>
          <a:p>
            <a:pPr lvl="0"/>
            <a:r>
              <a:rPr lang="en-US" sz="2000" dirty="0" smtClean="0">
                <a:solidFill>
                  <a:schemeClr val="accent2">
                    <a:lumMod val="75000"/>
                  </a:schemeClr>
                </a:solidFill>
              </a:rPr>
              <a:t>8. With regard to sustainability and continuity of the initiatives, a </a:t>
            </a:r>
          </a:p>
          <a:p>
            <a:pPr lvl="0"/>
            <a:r>
              <a:rPr lang="en-US" sz="2000" dirty="0" smtClean="0">
                <a:solidFill>
                  <a:schemeClr val="accent2">
                    <a:lumMod val="75000"/>
                  </a:schemeClr>
                </a:solidFill>
              </a:rPr>
              <a:t>   comprehensive CSR intervention should be coordinated and </a:t>
            </a:r>
          </a:p>
          <a:p>
            <a:pPr lvl="0"/>
            <a:r>
              <a:rPr lang="en-US" sz="2000" dirty="0" smtClean="0">
                <a:solidFill>
                  <a:schemeClr val="accent2">
                    <a:lumMod val="75000"/>
                  </a:schemeClr>
                </a:solidFill>
              </a:rPr>
              <a:t>   collaborated among the stakeholders through the partnership </a:t>
            </a:r>
          </a:p>
          <a:p>
            <a:pPr lvl="0"/>
            <a:r>
              <a:rPr lang="en-US" sz="2000" dirty="0" smtClean="0">
                <a:solidFill>
                  <a:schemeClr val="accent2">
                    <a:lumMod val="75000"/>
                  </a:schemeClr>
                </a:solidFill>
              </a:rPr>
              <a:t>   approach which should contribute to ethical business and also to </a:t>
            </a:r>
          </a:p>
          <a:p>
            <a:pPr lvl="0"/>
            <a:r>
              <a:rPr lang="en-US" sz="2000" dirty="0" smtClean="0">
                <a:solidFill>
                  <a:schemeClr val="accent2">
                    <a:lumMod val="75000"/>
                  </a:schemeClr>
                </a:solidFill>
              </a:rPr>
              <a:t>   economic growth. </a:t>
            </a:r>
          </a:p>
          <a:p>
            <a:pPr lvl="0"/>
            <a:endParaRPr lang="en-US" sz="2000" dirty="0" smtClean="0">
              <a:solidFill>
                <a:schemeClr val="accent2">
                  <a:lumMod val="75000"/>
                </a:schemeClr>
              </a:solidFill>
            </a:endParaRPr>
          </a:p>
          <a:p>
            <a:pPr lvl="0"/>
            <a:r>
              <a:rPr lang="en-US" sz="2000" dirty="0" smtClean="0">
                <a:solidFill>
                  <a:schemeClr val="accent2">
                    <a:lumMod val="75000"/>
                  </a:schemeClr>
                </a:solidFill>
              </a:rPr>
              <a:t>9. The organizations should introduce to contribute a certain percentage </a:t>
            </a:r>
          </a:p>
          <a:p>
            <a:pPr lvl="0"/>
            <a:r>
              <a:rPr lang="en-US" sz="2000" dirty="0" smtClean="0">
                <a:solidFill>
                  <a:schemeClr val="accent2">
                    <a:lumMod val="75000"/>
                  </a:schemeClr>
                </a:solidFill>
              </a:rPr>
              <a:t>     from the yearly profit which should be applied for CSR interventions.</a:t>
            </a:r>
          </a:p>
          <a:p>
            <a:pPr lvl="0"/>
            <a:endParaRPr lang="en-US" sz="2000" dirty="0" smtClean="0">
              <a:solidFill>
                <a:schemeClr val="accent2">
                  <a:lumMod val="75000"/>
                </a:schemeClr>
              </a:solidFill>
            </a:endParaRPr>
          </a:p>
          <a:p>
            <a:pPr lvl="0"/>
            <a:r>
              <a:rPr lang="en-US" sz="2000" dirty="0" smtClean="0">
                <a:solidFill>
                  <a:schemeClr val="accent2">
                    <a:lumMod val="75000"/>
                  </a:schemeClr>
                </a:solidFill>
              </a:rPr>
              <a:t>10. The CSR tasks should not be continued as philanthropic or welfare </a:t>
            </a:r>
          </a:p>
          <a:p>
            <a:pPr lvl="0"/>
            <a:r>
              <a:rPr lang="en-US" sz="2000" dirty="0" smtClean="0">
                <a:solidFill>
                  <a:schemeClr val="accent2">
                    <a:lumMod val="75000"/>
                  </a:schemeClr>
                </a:solidFill>
              </a:rPr>
              <a:t>    approach but should be taken as a responsibility for sustainable </a:t>
            </a:r>
          </a:p>
          <a:p>
            <a:pPr lvl="0"/>
            <a:r>
              <a:rPr lang="en-US" sz="2000" dirty="0" smtClean="0">
                <a:solidFill>
                  <a:schemeClr val="accent2">
                    <a:lumMod val="75000"/>
                  </a:schemeClr>
                </a:solidFill>
              </a:rPr>
              <a:t>    development. Recognition should be required from the government </a:t>
            </a:r>
          </a:p>
          <a:p>
            <a:pPr lvl="0"/>
            <a:r>
              <a:rPr lang="en-US" sz="2000" dirty="0" smtClean="0">
                <a:solidFill>
                  <a:schemeClr val="accent2">
                    <a:lumMod val="75000"/>
                  </a:schemeClr>
                </a:solidFill>
              </a:rPr>
              <a:t>    and other stakeholders for the partners who should take pro-active </a:t>
            </a:r>
          </a:p>
          <a:p>
            <a:pPr lvl="0"/>
            <a:r>
              <a:rPr lang="en-US" sz="2000" dirty="0" smtClean="0">
                <a:solidFill>
                  <a:schemeClr val="accent2">
                    <a:lumMod val="75000"/>
                  </a:schemeClr>
                </a:solidFill>
              </a:rPr>
              <a:t>    actions towards the gender based violence issues through CSR. </a:t>
            </a:r>
          </a:p>
          <a:p>
            <a:pPr>
              <a:buFont typeface="Arial" pitchFamily="34" charset="0"/>
              <a:buChar char="•"/>
            </a:pPr>
            <a:endParaRPr lang="en-US" sz="2000" dirty="0" smtClean="0">
              <a:solidFill>
                <a:schemeClr val="accent2">
                  <a:lumMod val="75000"/>
                </a:schemeClr>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90800" y="2743200"/>
            <a:ext cx="3555653" cy="1003031"/>
          </a:xfrm>
          <a:prstGeom prst="rect">
            <a:avLst/>
          </a:prstGeom>
          <a:noFill/>
        </p:spPr>
        <p:style>
          <a:lnRef idx="2">
            <a:schemeClr val="dk1"/>
          </a:lnRef>
          <a:fillRef idx="1">
            <a:schemeClr val="lt1"/>
          </a:fillRef>
          <a:effectRef idx="0">
            <a:schemeClr val="dk1"/>
          </a:effectRef>
          <a:fontRef idx="minor">
            <a:schemeClr val="dk1"/>
          </a:fontRef>
        </p:style>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lnSpc>
                <a:spcPct val="150000"/>
              </a:lnSpc>
            </a:pPr>
            <a:r>
              <a:rPr lang="en-US" sz="4400" b="1" cap="all" dirty="0" smtClean="0">
                <a:ln/>
                <a:solidFill>
                  <a:schemeClr val="accent1"/>
                </a:solidFill>
                <a:effectLst/>
              </a:rPr>
              <a:t>Thank you</a:t>
            </a:r>
            <a:endParaRPr lang="en-US" sz="4400" b="1" cap="all" dirty="0">
              <a:ln/>
              <a:solidFill>
                <a:schemeClr val="accent1"/>
              </a:solidFill>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600200"/>
            <a:ext cx="8001000" cy="3831818"/>
          </a:xfrm>
          <a:prstGeom prst="rect">
            <a:avLst/>
          </a:prstGeom>
        </p:spPr>
        <p:txBody>
          <a:bodyPr wrap="square">
            <a:spAutoFit/>
          </a:bodyPr>
          <a:lstStyle/>
          <a:p>
            <a:pPr lvl="0" fontAlgn="base">
              <a:lnSpc>
                <a:spcPct val="150000"/>
              </a:lnSpc>
              <a:spcBef>
                <a:spcPct val="0"/>
              </a:spcBef>
              <a:spcAft>
                <a:spcPct val="0"/>
              </a:spcAft>
            </a:pPr>
            <a:r>
              <a:rPr lang="en-US" dirty="0" smtClean="0">
                <a:solidFill>
                  <a:schemeClr val="accent2">
                    <a:lumMod val="75000"/>
                  </a:schemeClr>
                </a:solidFill>
                <a:ea typeface="Times New Roman" pitchFamily="18" charset="0"/>
                <a:cs typeface="Times New Roman" pitchFamily="18" charset="0"/>
              </a:rPr>
              <a:t>T</a:t>
            </a:r>
            <a:r>
              <a:rPr lang="en-US" dirty="0" smtClean="0">
                <a:solidFill>
                  <a:schemeClr val="accent2">
                    <a:lumMod val="75000"/>
                  </a:schemeClr>
                </a:solidFill>
                <a:ea typeface="Times New Roman" pitchFamily="18" charset="0"/>
                <a:cs typeface="Times New Roman" pitchFamily="18" charset="0"/>
              </a:rPr>
              <a:t>he </a:t>
            </a:r>
            <a:r>
              <a:rPr lang="en-US" dirty="0" smtClean="0">
                <a:solidFill>
                  <a:schemeClr val="accent2">
                    <a:lumMod val="75000"/>
                  </a:schemeClr>
                </a:solidFill>
                <a:ea typeface="Times New Roman" pitchFamily="18" charset="0"/>
                <a:cs typeface="Times New Roman" pitchFamily="18" charset="0"/>
              </a:rPr>
              <a:t>perception of partnership of paid work on various indicators of women empowerment from shifts in decision making processes </a:t>
            </a:r>
          </a:p>
          <a:p>
            <a:pPr lvl="0" fontAlgn="base">
              <a:lnSpc>
                <a:spcPct val="150000"/>
              </a:lnSpc>
              <a:spcBef>
                <a:spcPct val="0"/>
              </a:spcBef>
              <a:spcAft>
                <a:spcPct val="0"/>
              </a:spcAft>
            </a:pPr>
            <a:r>
              <a:rPr lang="en-US" dirty="0" smtClean="0">
                <a:solidFill>
                  <a:schemeClr val="accent2">
                    <a:lumMod val="75000"/>
                  </a:schemeClr>
                </a:solidFill>
                <a:ea typeface="Times New Roman" pitchFamily="18" charset="0"/>
                <a:cs typeface="Times New Roman" pitchFamily="18" charset="0"/>
              </a:rPr>
              <a:t>to women’s participation in Public Private Partnership (PPP) in a broad perspective.</a:t>
            </a:r>
          </a:p>
          <a:p>
            <a:pPr lvl="0" fontAlgn="base">
              <a:lnSpc>
                <a:spcPct val="150000"/>
              </a:lnSpc>
              <a:spcBef>
                <a:spcPct val="0"/>
              </a:spcBef>
              <a:spcAft>
                <a:spcPct val="0"/>
              </a:spcAft>
            </a:pPr>
            <a:r>
              <a:rPr lang="en-US" dirty="0" smtClean="0">
                <a:solidFill>
                  <a:schemeClr val="accent2">
                    <a:lumMod val="75000"/>
                  </a:schemeClr>
                </a:solidFill>
                <a:ea typeface="Times New Roman" pitchFamily="18" charset="0"/>
                <a:cs typeface="Times New Roman" pitchFamily="18" charset="0"/>
              </a:rPr>
              <a:t> </a:t>
            </a:r>
          </a:p>
          <a:p>
            <a:pPr lvl="0" fontAlgn="base">
              <a:lnSpc>
                <a:spcPct val="150000"/>
              </a:lnSpc>
              <a:spcBef>
                <a:spcPct val="0"/>
              </a:spcBef>
              <a:spcAft>
                <a:spcPct val="0"/>
              </a:spcAft>
            </a:pPr>
            <a:r>
              <a:rPr lang="en-US" dirty="0" smtClean="0">
                <a:solidFill>
                  <a:schemeClr val="accent2">
                    <a:lumMod val="75000"/>
                  </a:schemeClr>
                </a:solidFill>
                <a:ea typeface="Times New Roman" pitchFamily="18" charset="0"/>
                <a:cs typeface="Times New Roman" pitchFamily="18" charset="0"/>
              </a:rPr>
              <a:t>It finds that forms of work at different organizations offer regular and relatively independent range of income holding out the greater transformative potential. In addition, it highlights a range of other factors that also appear to contribute to women’s power to create spaces in the agency context. </a:t>
            </a:r>
            <a:endParaRPr lang="en-US" dirty="0">
              <a:solidFill>
                <a:schemeClr val="accent2">
                  <a:lumMod val="75000"/>
                </a:schemeClr>
              </a:solidFill>
            </a:endParaRPr>
          </a:p>
        </p:txBody>
      </p:sp>
      <p:sp>
        <p:nvSpPr>
          <p:cNvPr id="3" name="Rectangle 2"/>
          <p:cNvSpPr/>
          <p:nvPr/>
        </p:nvSpPr>
        <p:spPr>
          <a:xfrm>
            <a:off x="1447800" y="838200"/>
            <a:ext cx="5375927" cy="523220"/>
          </a:xfrm>
          <a:prstGeom prst="rect">
            <a:avLst/>
          </a:prstGeom>
          <a:noFill/>
        </p:spPr>
        <p:txBody>
          <a:bodyPr wrap="square" lIns="91440" tIns="45720" rIns="91440" bIns="45720">
            <a:spAutoFit/>
          </a:bodyPr>
          <a:lstStyle/>
          <a:p>
            <a:pPr algn="ctr"/>
            <a:r>
              <a:rPr 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Background (Cont.)</a:t>
            </a:r>
            <a:endParaRPr lang="en-US"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77273" y="1066800"/>
            <a:ext cx="6442727" cy="584775"/>
          </a:xfrm>
          <a:prstGeom prst="rect">
            <a:avLst/>
          </a:prstGeom>
          <a:noFill/>
        </p:spPr>
        <p:txBody>
          <a:bodyPr wrap="square" lIns="91440" tIns="45720" rIns="91440" bIns="45720">
            <a:spAutoFit/>
          </a:bodyPr>
          <a:lstStyle/>
          <a:p>
            <a:pPr algn="ctr"/>
            <a:r>
              <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OBJECTIVES</a:t>
            </a:r>
            <a:r>
              <a:rPr 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of GENDER &amp; CSR</a:t>
            </a:r>
            <a:endParaRPr lang="en-US"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TextBox 2"/>
          <p:cNvSpPr txBox="1"/>
          <p:nvPr/>
        </p:nvSpPr>
        <p:spPr>
          <a:xfrm>
            <a:off x="457200" y="2362200"/>
            <a:ext cx="8153400" cy="2400657"/>
          </a:xfrm>
          <a:prstGeom prst="rect">
            <a:avLst/>
          </a:prstGeom>
          <a:noFill/>
        </p:spPr>
        <p:txBody>
          <a:bodyPr wrap="square" rtlCol="0">
            <a:spAutoFit/>
          </a:bodyPr>
          <a:lstStyle/>
          <a:p>
            <a:pPr>
              <a:lnSpc>
                <a:spcPct val="150000"/>
              </a:lnSpc>
              <a:buFont typeface="Arial" pitchFamily="34" charset="0"/>
              <a:buChar char="•"/>
            </a:pPr>
            <a:r>
              <a:rPr lang="en-US" sz="2000" dirty="0" smtClean="0">
                <a:solidFill>
                  <a:schemeClr val="accent2">
                    <a:lumMod val="75000"/>
                  </a:schemeClr>
                </a:solidFill>
              </a:rPr>
              <a:t> Examine the existing practices, facilities and strategies on PPP and CSR </a:t>
            </a:r>
          </a:p>
          <a:p>
            <a:pPr>
              <a:lnSpc>
                <a:spcPct val="150000"/>
              </a:lnSpc>
            </a:pPr>
            <a:r>
              <a:rPr lang="en-US" sz="2000" dirty="0" smtClean="0">
                <a:solidFill>
                  <a:schemeClr val="accent2">
                    <a:lumMod val="75000"/>
                  </a:schemeClr>
                </a:solidFill>
              </a:rPr>
              <a:t>   interventions on VAW issues </a:t>
            </a:r>
          </a:p>
          <a:p>
            <a:pPr>
              <a:lnSpc>
                <a:spcPct val="150000"/>
              </a:lnSpc>
            </a:pPr>
            <a:endParaRPr lang="en-US" sz="2000" dirty="0">
              <a:solidFill>
                <a:schemeClr val="accent2">
                  <a:lumMod val="75000"/>
                </a:schemeClr>
              </a:solidFill>
            </a:endParaRPr>
          </a:p>
          <a:p>
            <a:pPr>
              <a:lnSpc>
                <a:spcPct val="150000"/>
              </a:lnSpc>
              <a:buFont typeface="Arial" pitchFamily="34" charset="0"/>
              <a:buChar char="•"/>
            </a:pPr>
            <a:r>
              <a:rPr lang="en-US" sz="2000" dirty="0" smtClean="0">
                <a:solidFill>
                  <a:schemeClr val="accent2">
                    <a:lumMod val="75000"/>
                  </a:schemeClr>
                </a:solidFill>
              </a:rPr>
              <a:t> To assess the Knowledge, Attitude, Behavior and Practice (KABP) of the  </a:t>
            </a:r>
          </a:p>
          <a:p>
            <a:pPr>
              <a:lnSpc>
                <a:spcPct val="150000"/>
              </a:lnSpc>
            </a:pPr>
            <a:r>
              <a:rPr lang="en-US" sz="2000" dirty="0">
                <a:solidFill>
                  <a:schemeClr val="accent2">
                    <a:lumMod val="75000"/>
                  </a:schemeClr>
                </a:solidFill>
              </a:rPr>
              <a:t> </a:t>
            </a:r>
            <a:r>
              <a:rPr lang="en-US" sz="2000" dirty="0" smtClean="0">
                <a:solidFill>
                  <a:schemeClr val="accent2">
                    <a:lumMod val="75000"/>
                  </a:schemeClr>
                </a:solidFill>
              </a:rPr>
              <a:t>  relevant stakeholders</a:t>
            </a:r>
            <a:endParaRPr lang="en-US" sz="2000"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8800" y="838200"/>
            <a:ext cx="5375927" cy="523220"/>
          </a:xfrm>
          <a:prstGeom prst="rect">
            <a:avLst/>
          </a:prstGeom>
          <a:noFill/>
        </p:spPr>
        <p:txBody>
          <a:bodyPr wrap="square" lIns="91440" tIns="45720" rIns="91440" bIns="45720">
            <a:spAutoFit/>
          </a:bodyPr>
          <a:lstStyle/>
          <a:p>
            <a:pPr algn="ctr"/>
            <a:r>
              <a:rPr 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ROLE OF STAKE HOLDERS</a:t>
            </a:r>
            <a:endParaRPr lang="en-US"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TextBox 2"/>
          <p:cNvSpPr txBox="1"/>
          <p:nvPr/>
        </p:nvSpPr>
        <p:spPr>
          <a:xfrm>
            <a:off x="228600" y="1600200"/>
            <a:ext cx="8534400" cy="3508653"/>
          </a:xfrm>
          <a:prstGeom prst="rect">
            <a:avLst/>
          </a:prstGeom>
          <a:noFill/>
        </p:spPr>
        <p:txBody>
          <a:bodyPr wrap="square" rtlCol="0">
            <a:spAutoFit/>
          </a:bodyPr>
          <a:lstStyle/>
          <a:p>
            <a:r>
              <a:rPr lang="en-US" sz="2000" dirty="0" smtClean="0">
                <a:solidFill>
                  <a:schemeClr val="accent2">
                    <a:lumMod val="75000"/>
                  </a:schemeClr>
                </a:solidFill>
              </a:rPr>
              <a:t>The relevant stakeholders were identified based on </a:t>
            </a:r>
            <a:r>
              <a:rPr lang="en-US" sz="2000" i="1" dirty="0" smtClean="0">
                <a:solidFill>
                  <a:schemeClr val="accent2">
                    <a:lumMod val="75000"/>
                  </a:schemeClr>
                </a:solidFill>
              </a:rPr>
              <a:t>purposive needs</a:t>
            </a:r>
            <a:endParaRPr lang="en-US" sz="2000" i="1" dirty="0">
              <a:solidFill>
                <a:schemeClr val="accent2">
                  <a:lumMod val="75000"/>
                </a:schemeClr>
              </a:solidFill>
            </a:endParaRPr>
          </a:p>
          <a:p>
            <a:endParaRPr lang="en-US" sz="2000" dirty="0">
              <a:solidFill>
                <a:schemeClr val="accent2">
                  <a:lumMod val="75000"/>
                </a:schemeClr>
              </a:solidFill>
            </a:endParaRPr>
          </a:p>
          <a:p>
            <a:r>
              <a:rPr lang="en-US" sz="2000" dirty="0">
                <a:solidFill>
                  <a:schemeClr val="accent2">
                    <a:lumMod val="75000"/>
                  </a:schemeClr>
                </a:solidFill>
              </a:rPr>
              <a:t> </a:t>
            </a:r>
            <a:r>
              <a:rPr lang="en-US" sz="2000" dirty="0" smtClean="0">
                <a:solidFill>
                  <a:schemeClr val="accent2">
                    <a:lumMod val="75000"/>
                  </a:schemeClr>
                </a:solidFill>
              </a:rPr>
              <a:t>  Main two categories of stakeholders </a:t>
            </a:r>
            <a:r>
              <a:rPr lang="en-US" sz="2000" dirty="0" smtClean="0">
                <a:solidFill>
                  <a:schemeClr val="accent2">
                    <a:lumMod val="75000"/>
                  </a:schemeClr>
                </a:solidFill>
              </a:rPr>
              <a:t>are generally</a:t>
            </a:r>
            <a:r>
              <a:rPr lang="en-US" sz="2000" dirty="0" smtClean="0">
                <a:solidFill>
                  <a:schemeClr val="accent2">
                    <a:lumMod val="75000"/>
                  </a:schemeClr>
                </a:solidFill>
              </a:rPr>
              <a:t> </a:t>
            </a:r>
            <a:r>
              <a:rPr lang="en-US" sz="2000" dirty="0" smtClean="0">
                <a:solidFill>
                  <a:schemeClr val="accent2">
                    <a:lumMod val="75000"/>
                  </a:schemeClr>
                </a:solidFill>
              </a:rPr>
              <a:t>considered:</a:t>
            </a:r>
          </a:p>
          <a:p>
            <a:pPr>
              <a:lnSpc>
                <a:spcPct val="150000"/>
              </a:lnSpc>
            </a:pPr>
            <a:r>
              <a:rPr lang="en-US" sz="2000" dirty="0" smtClean="0">
                <a:solidFill>
                  <a:schemeClr val="accent2">
                    <a:lumMod val="75000"/>
                  </a:schemeClr>
                </a:solidFill>
              </a:rPr>
              <a:t>	1. </a:t>
            </a:r>
            <a:r>
              <a:rPr lang="en-US" sz="2000" u="sng" dirty="0" smtClean="0">
                <a:solidFill>
                  <a:schemeClr val="accent2">
                    <a:lumMod val="75000"/>
                  </a:schemeClr>
                </a:solidFill>
              </a:rPr>
              <a:t>Service Providers </a:t>
            </a:r>
          </a:p>
          <a:p>
            <a:pPr>
              <a:lnSpc>
                <a:spcPct val="150000"/>
              </a:lnSpc>
            </a:pPr>
            <a:r>
              <a:rPr lang="en-US" sz="1400" b="1" dirty="0">
                <a:solidFill>
                  <a:schemeClr val="accent3">
                    <a:lumMod val="75000"/>
                  </a:schemeClr>
                </a:solidFill>
              </a:rPr>
              <a:t>	</a:t>
            </a:r>
            <a:r>
              <a:rPr lang="en-US" sz="1400" b="1" dirty="0" smtClean="0">
                <a:solidFill>
                  <a:schemeClr val="accent3">
                    <a:lumMod val="75000"/>
                  </a:schemeClr>
                </a:solidFill>
              </a:rPr>
              <a:t>Government, Banks, Corporate, Media, NGOs/Civil Society and Development Partners</a:t>
            </a:r>
          </a:p>
          <a:p>
            <a:pPr>
              <a:lnSpc>
                <a:spcPct val="150000"/>
              </a:lnSpc>
            </a:pPr>
            <a:r>
              <a:rPr lang="en-US" sz="2000" dirty="0" smtClean="0">
                <a:solidFill>
                  <a:schemeClr val="accent2">
                    <a:lumMod val="75000"/>
                  </a:schemeClr>
                </a:solidFill>
              </a:rPr>
              <a:t>	2. </a:t>
            </a:r>
            <a:r>
              <a:rPr lang="en-US" sz="2000" u="sng" dirty="0" smtClean="0">
                <a:solidFill>
                  <a:schemeClr val="accent2">
                    <a:lumMod val="75000"/>
                  </a:schemeClr>
                </a:solidFill>
              </a:rPr>
              <a:t>Service Recipients</a:t>
            </a:r>
            <a:endParaRPr lang="en-US" sz="1400" u="sng" dirty="0" smtClean="0">
              <a:solidFill>
                <a:schemeClr val="accent2">
                  <a:lumMod val="75000"/>
                </a:schemeClr>
              </a:solidFill>
            </a:endParaRPr>
          </a:p>
          <a:p>
            <a:pPr>
              <a:lnSpc>
                <a:spcPct val="150000"/>
              </a:lnSpc>
            </a:pPr>
            <a:r>
              <a:rPr lang="en-US" sz="1400" dirty="0">
                <a:solidFill>
                  <a:schemeClr val="accent2">
                    <a:lumMod val="75000"/>
                  </a:schemeClr>
                </a:solidFill>
              </a:rPr>
              <a:t>	</a:t>
            </a:r>
            <a:r>
              <a:rPr lang="en-US" sz="1400" dirty="0" smtClean="0">
                <a:solidFill>
                  <a:schemeClr val="accent2">
                    <a:lumMod val="75000"/>
                  </a:schemeClr>
                </a:solidFill>
              </a:rPr>
              <a:t>Youths, </a:t>
            </a:r>
            <a:r>
              <a:rPr lang="en-US" sz="1400" b="1" dirty="0" smtClean="0">
                <a:solidFill>
                  <a:schemeClr val="accent3">
                    <a:lumMod val="75000"/>
                  </a:schemeClr>
                </a:solidFill>
              </a:rPr>
              <a:t>Victims </a:t>
            </a:r>
            <a:r>
              <a:rPr lang="en-US" sz="1400" b="1" dirty="0" smtClean="0">
                <a:solidFill>
                  <a:schemeClr val="accent3">
                    <a:lumMod val="75000"/>
                  </a:schemeClr>
                </a:solidFill>
              </a:rPr>
              <a:t>of Violence and Potential </a:t>
            </a:r>
            <a:r>
              <a:rPr lang="en-US" sz="1400" b="1" dirty="0" smtClean="0">
                <a:solidFill>
                  <a:schemeClr val="accent3">
                    <a:lumMod val="75000"/>
                  </a:schemeClr>
                </a:solidFill>
              </a:rPr>
              <a:t>Victims</a:t>
            </a:r>
            <a:endParaRPr lang="en-US" sz="2000" dirty="0" smtClean="0">
              <a:solidFill>
                <a:schemeClr val="accent2">
                  <a:lumMod val="75000"/>
                </a:schemeClr>
              </a:solidFill>
            </a:endParaRPr>
          </a:p>
          <a:p>
            <a:pPr>
              <a:lnSpc>
                <a:spcPct val="150000"/>
              </a:lnSpc>
            </a:pPr>
            <a:endParaRPr lang="en-US" sz="2000" dirty="0">
              <a:solidFill>
                <a:schemeClr val="accent2">
                  <a:lumMod val="75000"/>
                </a:schemeClr>
              </a:solidFill>
            </a:endParaRPr>
          </a:p>
          <a:p>
            <a:pPr>
              <a:lnSpc>
                <a:spcPct val="150000"/>
              </a:lnSpc>
            </a:pPr>
            <a:endParaRPr lang="en-US" sz="2000" dirty="0" smtClean="0">
              <a:solidFill>
                <a:schemeClr val="accent2">
                  <a:lumMod val="75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52600" y="990600"/>
            <a:ext cx="5375927" cy="954107"/>
          </a:xfrm>
          <a:prstGeom prst="rect">
            <a:avLst/>
          </a:prstGeom>
          <a:noFill/>
        </p:spPr>
        <p:txBody>
          <a:bodyPr wrap="square" lIns="91440" tIns="45720" rIns="91440" bIns="45720">
            <a:spAutoFit/>
          </a:bodyPr>
          <a:lstStyle/>
          <a:p>
            <a:pPr algn="ctr"/>
            <a:r>
              <a:rPr 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Continued with reference to the Base  Line Survey in 2012 </a:t>
            </a:r>
            <a:endParaRPr lang="en-US"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TextBox 2"/>
          <p:cNvSpPr txBox="1"/>
          <p:nvPr/>
        </p:nvSpPr>
        <p:spPr>
          <a:xfrm>
            <a:off x="457200" y="1873984"/>
            <a:ext cx="8153400" cy="2554545"/>
          </a:xfrm>
          <a:prstGeom prst="rect">
            <a:avLst/>
          </a:prstGeom>
          <a:noFill/>
        </p:spPr>
        <p:txBody>
          <a:bodyPr wrap="square" rtlCol="0">
            <a:spAutoFit/>
          </a:bodyPr>
          <a:lstStyle/>
          <a:p>
            <a:pPr>
              <a:buFont typeface="Arial" pitchFamily="34" charset="0"/>
              <a:buChar char="•"/>
            </a:pPr>
            <a:r>
              <a:rPr lang="en-US" sz="2000" dirty="0" smtClean="0">
                <a:solidFill>
                  <a:schemeClr val="accent2">
                    <a:lumMod val="75000"/>
                  </a:schemeClr>
                </a:solidFill>
              </a:rPr>
              <a:t> A total of </a:t>
            </a:r>
            <a:r>
              <a:rPr lang="en-US" sz="2000" dirty="0" smtClean="0">
                <a:solidFill>
                  <a:schemeClr val="accent3">
                    <a:lumMod val="75000"/>
                  </a:schemeClr>
                </a:solidFill>
              </a:rPr>
              <a:t>192 respondents </a:t>
            </a:r>
            <a:r>
              <a:rPr lang="en-US" sz="2000" dirty="0" smtClean="0">
                <a:solidFill>
                  <a:schemeClr val="accent2">
                    <a:lumMod val="75000"/>
                  </a:schemeClr>
                </a:solidFill>
              </a:rPr>
              <a:t>were covered through 90 KIIs and 20 FGDs</a:t>
            </a:r>
          </a:p>
          <a:p>
            <a:pPr>
              <a:buFont typeface="Arial" pitchFamily="34" charset="0"/>
              <a:buChar char="•"/>
            </a:pPr>
            <a:endParaRPr lang="en-US" sz="2000" dirty="0" smtClean="0">
              <a:solidFill>
                <a:schemeClr val="accent2">
                  <a:lumMod val="75000"/>
                </a:schemeClr>
              </a:solidFill>
            </a:endParaRPr>
          </a:p>
          <a:p>
            <a:pPr>
              <a:buFont typeface="Arial" pitchFamily="34" charset="0"/>
              <a:buChar char="•"/>
            </a:pPr>
            <a:r>
              <a:rPr lang="en-US" sz="2000" dirty="0" smtClean="0">
                <a:solidFill>
                  <a:schemeClr val="accent2">
                    <a:lumMod val="75000"/>
                  </a:schemeClr>
                </a:solidFill>
              </a:rPr>
              <a:t> Additional 7 KIIs and 2 FGDs were conducted </a:t>
            </a:r>
          </a:p>
          <a:p>
            <a:endParaRPr lang="en-US" sz="2000" dirty="0" smtClean="0">
              <a:solidFill>
                <a:schemeClr val="accent2">
                  <a:lumMod val="75000"/>
                </a:schemeClr>
              </a:solidFill>
            </a:endParaRPr>
          </a:p>
          <a:p>
            <a:pPr>
              <a:buFont typeface="Arial" pitchFamily="34" charset="0"/>
              <a:buChar char="•"/>
            </a:pPr>
            <a:r>
              <a:rPr lang="en-US" sz="2000" dirty="0" smtClean="0">
                <a:solidFill>
                  <a:schemeClr val="accent2">
                    <a:lumMod val="75000"/>
                  </a:schemeClr>
                </a:solidFill>
              </a:rPr>
              <a:t>The report was based on both </a:t>
            </a:r>
            <a:r>
              <a:rPr lang="en-US" sz="2000" dirty="0" smtClean="0">
                <a:solidFill>
                  <a:schemeClr val="accent3">
                    <a:lumMod val="75000"/>
                  </a:schemeClr>
                </a:solidFill>
              </a:rPr>
              <a:t>Qualitative</a:t>
            </a:r>
            <a:r>
              <a:rPr lang="en-US" sz="2000" dirty="0" smtClean="0">
                <a:solidFill>
                  <a:schemeClr val="accent2">
                    <a:lumMod val="75000"/>
                  </a:schemeClr>
                </a:solidFill>
              </a:rPr>
              <a:t> and </a:t>
            </a:r>
            <a:r>
              <a:rPr lang="en-US" sz="2000" dirty="0" smtClean="0">
                <a:solidFill>
                  <a:schemeClr val="accent3">
                    <a:lumMod val="75000"/>
                  </a:schemeClr>
                </a:solidFill>
              </a:rPr>
              <a:t>Quantitative</a:t>
            </a:r>
            <a:r>
              <a:rPr lang="en-US" sz="2000" dirty="0" smtClean="0">
                <a:solidFill>
                  <a:schemeClr val="accent2">
                    <a:lumMod val="75000"/>
                  </a:schemeClr>
                </a:solidFill>
              </a:rPr>
              <a:t> Analysis</a:t>
            </a:r>
          </a:p>
          <a:p>
            <a:endParaRPr lang="en-US" sz="2000" dirty="0" smtClean="0">
              <a:solidFill>
                <a:schemeClr val="accent2">
                  <a:lumMod val="75000"/>
                </a:schemeClr>
              </a:solidFill>
            </a:endParaRPr>
          </a:p>
          <a:p>
            <a:pPr>
              <a:buFont typeface="Arial" pitchFamily="34" charset="0"/>
              <a:buChar char="•"/>
            </a:pPr>
            <a:r>
              <a:rPr lang="en-US" sz="2000" dirty="0" smtClean="0">
                <a:solidFill>
                  <a:schemeClr val="accent2">
                    <a:lumMod val="75000"/>
                  </a:schemeClr>
                </a:solidFill>
              </a:rPr>
              <a:t> </a:t>
            </a:r>
            <a:r>
              <a:rPr lang="en-US" sz="2000" dirty="0" smtClean="0">
                <a:solidFill>
                  <a:schemeClr val="accent2">
                    <a:lumMod val="75000"/>
                  </a:schemeClr>
                </a:solidFill>
              </a:rPr>
              <a:t>Operational </a:t>
            </a:r>
            <a:r>
              <a:rPr lang="en-US" sz="2000" dirty="0" smtClean="0">
                <a:solidFill>
                  <a:schemeClr val="accent2">
                    <a:lumMod val="75000"/>
                  </a:schemeClr>
                </a:solidFill>
              </a:rPr>
              <a:t>Definitions on the basis of the objective and themes of the  </a:t>
            </a:r>
          </a:p>
          <a:p>
            <a:r>
              <a:rPr lang="en-US" sz="2000" dirty="0" smtClean="0">
                <a:solidFill>
                  <a:schemeClr val="accent2">
                    <a:lumMod val="75000"/>
                  </a:schemeClr>
                </a:solidFill>
              </a:rPr>
              <a:t>   study were identified</a:t>
            </a:r>
            <a:endParaRPr lang="en-US" sz="2000"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76400" y="990600"/>
            <a:ext cx="5375927" cy="584775"/>
          </a:xfrm>
          <a:prstGeom prst="rect">
            <a:avLst/>
          </a:prstGeom>
          <a:noFill/>
        </p:spPr>
        <p:txBody>
          <a:bodyPr wrap="square" lIns="91440" tIns="45720" rIns="91440" bIns="45720">
            <a:spAutoFit/>
          </a:bodyPr>
          <a:lstStyle/>
          <a:p>
            <a:pPr algn="ctr"/>
            <a:r>
              <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THEMATIC AREAS</a:t>
            </a:r>
            <a:endPar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TextBox 2"/>
          <p:cNvSpPr txBox="1"/>
          <p:nvPr/>
        </p:nvSpPr>
        <p:spPr>
          <a:xfrm>
            <a:off x="228600" y="1676400"/>
            <a:ext cx="8610600" cy="4478149"/>
          </a:xfrm>
          <a:prstGeom prst="rect">
            <a:avLst/>
          </a:prstGeom>
          <a:noFill/>
        </p:spPr>
        <p:txBody>
          <a:bodyPr wrap="square" rtlCol="0">
            <a:spAutoFit/>
          </a:bodyPr>
          <a:lstStyle/>
          <a:p>
            <a:pPr marL="457200" indent="-457200"/>
            <a:r>
              <a:rPr lang="en-US" sz="1900" dirty="0" smtClean="0">
                <a:solidFill>
                  <a:schemeClr val="accent2">
                    <a:lumMod val="75000"/>
                  </a:schemeClr>
                </a:solidFill>
              </a:rPr>
              <a:t>On the basis of the operational definitions of the study, the following thematic </a:t>
            </a:r>
          </a:p>
          <a:p>
            <a:pPr marL="457200" indent="-457200"/>
            <a:r>
              <a:rPr lang="en-US" sz="1900" dirty="0" smtClean="0">
                <a:solidFill>
                  <a:schemeClr val="accent2">
                    <a:lumMod val="75000"/>
                  </a:schemeClr>
                </a:solidFill>
              </a:rPr>
              <a:t>areas were analyzed and cases were selected:</a:t>
            </a:r>
          </a:p>
          <a:p>
            <a:pPr marL="457200" indent="-457200"/>
            <a:endParaRPr lang="en-US" sz="1900" dirty="0" smtClean="0">
              <a:solidFill>
                <a:schemeClr val="accent2">
                  <a:lumMod val="75000"/>
                </a:schemeClr>
              </a:solidFill>
            </a:endParaRPr>
          </a:p>
          <a:p>
            <a:pPr marL="457200" indent="-457200">
              <a:buFont typeface="Arial" pitchFamily="34" charset="0"/>
              <a:buChar char="•"/>
            </a:pPr>
            <a:r>
              <a:rPr lang="en-US" sz="1900" dirty="0" smtClean="0">
                <a:solidFill>
                  <a:schemeClr val="accent2">
                    <a:lumMod val="75000"/>
                  </a:schemeClr>
                </a:solidFill>
              </a:rPr>
              <a:t>Types and extent of violence against women at workplace</a:t>
            </a:r>
          </a:p>
          <a:p>
            <a:pPr marL="457200" indent="-457200">
              <a:buFont typeface="Arial" pitchFamily="34" charset="0"/>
              <a:buChar char="•"/>
            </a:pPr>
            <a:endParaRPr lang="en-US" sz="1900" dirty="0" smtClean="0">
              <a:solidFill>
                <a:schemeClr val="accent2">
                  <a:lumMod val="75000"/>
                </a:schemeClr>
              </a:solidFill>
            </a:endParaRPr>
          </a:p>
          <a:p>
            <a:pPr marL="457200" indent="-457200">
              <a:buFont typeface="Arial" pitchFamily="34" charset="0"/>
              <a:buChar char="•"/>
            </a:pPr>
            <a:r>
              <a:rPr lang="en-US" sz="1900" dirty="0" smtClean="0">
                <a:solidFill>
                  <a:schemeClr val="accent2">
                    <a:lumMod val="75000"/>
                  </a:schemeClr>
                </a:solidFill>
              </a:rPr>
              <a:t>Profile, roles, responsibilities &amp; participation of different stakeholders</a:t>
            </a:r>
          </a:p>
          <a:p>
            <a:pPr marL="457200" indent="-457200">
              <a:buFont typeface="Arial" pitchFamily="34" charset="0"/>
              <a:buChar char="•"/>
            </a:pPr>
            <a:endParaRPr lang="en-US" sz="1900" dirty="0">
              <a:solidFill>
                <a:schemeClr val="accent2">
                  <a:lumMod val="75000"/>
                </a:schemeClr>
              </a:solidFill>
            </a:endParaRPr>
          </a:p>
          <a:p>
            <a:pPr marL="457200" indent="-457200">
              <a:buFont typeface="Arial" pitchFamily="34" charset="0"/>
              <a:buChar char="•"/>
            </a:pPr>
            <a:r>
              <a:rPr lang="en-US" sz="1900" dirty="0" smtClean="0">
                <a:solidFill>
                  <a:schemeClr val="accent2">
                    <a:lumMod val="75000"/>
                  </a:schemeClr>
                </a:solidFill>
              </a:rPr>
              <a:t>Approach towards PPP &amp; CSR on VAW</a:t>
            </a:r>
          </a:p>
          <a:p>
            <a:pPr marL="457200" indent="-457200">
              <a:buFont typeface="Arial" pitchFamily="34" charset="0"/>
              <a:buChar char="•"/>
            </a:pPr>
            <a:endParaRPr lang="en-US" sz="1900" dirty="0" smtClean="0">
              <a:solidFill>
                <a:schemeClr val="accent2">
                  <a:lumMod val="75000"/>
                </a:schemeClr>
              </a:solidFill>
            </a:endParaRPr>
          </a:p>
          <a:p>
            <a:pPr marL="457200" indent="-457200">
              <a:buFont typeface="Arial" pitchFamily="34" charset="0"/>
              <a:buChar char="•"/>
            </a:pPr>
            <a:r>
              <a:rPr lang="en-US" sz="1900" dirty="0" smtClean="0">
                <a:solidFill>
                  <a:schemeClr val="accent2">
                    <a:lumMod val="75000"/>
                  </a:schemeClr>
                </a:solidFill>
              </a:rPr>
              <a:t>Coordination, Coherence, Cooperation </a:t>
            </a:r>
            <a:r>
              <a:rPr lang="en-US" sz="1900" dirty="0">
                <a:solidFill>
                  <a:schemeClr val="accent2">
                    <a:lumMod val="75000"/>
                  </a:schemeClr>
                </a:solidFill>
              </a:rPr>
              <a:t>&amp; </a:t>
            </a:r>
            <a:r>
              <a:rPr lang="en-US" sz="1900" dirty="0" smtClean="0">
                <a:solidFill>
                  <a:schemeClr val="accent2">
                    <a:lumMod val="75000"/>
                  </a:schemeClr>
                </a:solidFill>
              </a:rPr>
              <a:t>Networking</a:t>
            </a:r>
          </a:p>
          <a:p>
            <a:pPr marL="457200" indent="-457200">
              <a:buFont typeface="Arial" pitchFamily="34" charset="0"/>
              <a:buChar char="•"/>
            </a:pPr>
            <a:endParaRPr lang="en-US" sz="1900" dirty="0" smtClean="0">
              <a:solidFill>
                <a:schemeClr val="accent2">
                  <a:lumMod val="75000"/>
                </a:schemeClr>
              </a:solidFill>
            </a:endParaRPr>
          </a:p>
          <a:p>
            <a:pPr marL="457200" indent="-457200">
              <a:buFont typeface="Arial" pitchFamily="34" charset="0"/>
              <a:buChar char="•"/>
            </a:pPr>
            <a:r>
              <a:rPr lang="en-US" sz="1900" dirty="0" smtClean="0">
                <a:solidFill>
                  <a:schemeClr val="accent2">
                    <a:lumMod val="75000"/>
                  </a:schemeClr>
                </a:solidFill>
              </a:rPr>
              <a:t>Institutional management of service providers, sustainability &amp; continuity of CSR ventures</a:t>
            </a:r>
          </a:p>
          <a:p>
            <a:pPr marL="457200" indent="-457200">
              <a:buFont typeface="Arial" pitchFamily="34" charset="0"/>
              <a:buChar char="•"/>
            </a:pPr>
            <a:endParaRPr lang="en-US" sz="1900" dirty="0">
              <a:solidFill>
                <a:schemeClr val="accent2">
                  <a:lumMod val="75000"/>
                </a:schemeClr>
              </a:solidFill>
            </a:endParaRPr>
          </a:p>
          <a:p>
            <a:pPr marL="457200" indent="-457200">
              <a:buFont typeface="Arial" pitchFamily="34" charset="0"/>
              <a:buChar char="•"/>
            </a:pPr>
            <a:r>
              <a:rPr lang="en-US" sz="1900" dirty="0" smtClean="0">
                <a:solidFill>
                  <a:schemeClr val="accent2">
                    <a:lumMod val="75000"/>
                  </a:schemeClr>
                </a:solidFill>
              </a:rPr>
              <a:t>Expectations &amp; suggestion for promoting CSR activities</a:t>
            </a:r>
            <a:endParaRPr lang="en-US" sz="1900"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srcRect/>
          <a:stretch>
            <a:fillRect/>
          </a:stretch>
        </p:blipFill>
        <p:spPr bwMode="auto">
          <a:xfrm>
            <a:off x="838200" y="1828800"/>
            <a:ext cx="7620000" cy="4419600"/>
          </a:xfrm>
          <a:prstGeom prst="rect">
            <a:avLst/>
          </a:prstGeom>
          <a:ln w="57150" cap="sq">
            <a:solidFill>
              <a:schemeClr val="accent2">
                <a:lumMod val="75000"/>
              </a:schemeClr>
            </a:solidFill>
            <a:prstDash val="solid"/>
            <a:miter lim="800000"/>
          </a:ln>
          <a:effectLst>
            <a:outerShdw blurRad="50800" dist="38100" dir="2700000" algn="tl" rotWithShape="0">
              <a:srgbClr val="000000">
                <a:alpha val="43000"/>
              </a:srgbClr>
            </a:outerShdw>
          </a:effectLst>
        </p:spPr>
      </p:pic>
      <p:sp>
        <p:nvSpPr>
          <p:cNvPr id="3" name="Rectangle 2"/>
          <p:cNvSpPr/>
          <p:nvPr/>
        </p:nvSpPr>
        <p:spPr>
          <a:xfrm>
            <a:off x="1752600" y="685800"/>
            <a:ext cx="5375927" cy="1077218"/>
          </a:xfrm>
          <a:prstGeom prst="rect">
            <a:avLst/>
          </a:prstGeom>
          <a:noFill/>
        </p:spPr>
        <p:txBody>
          <a:bodyPr wrap="square" lIns="91440" tIns="45720" rIns="91440" bIns="45720">
            <a:spAutoFit/>
          </a:bodyPr>
          <a:lstStyle/>
          <a:p>
            <a:pPr algn="ctr"/>
            <a:r>
              <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Types of Violence </a:t>
            </a:r>
          </a:p>
          <a:p>
            <a:pPr algn="ctr"/>
            <a:r>
              <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at Workplace</a:t>
            </a:r>
            <a:endPar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143001" y="1752596"/>
          <a:ext cx="6934199" cy="4448390"/>
        </p:xfrm>
        <a:graphic>
          <a:graphicData uri="http://schemas.openxmlformats.org/drawingml/2006/table">
            <a:tbl>
              <a:tblPr/>
              <a:tblGrid>
                <a:gridCol w="1176761"/>
                <a:gridCol w="1176761"/>
                <a:gridCol w="1144621"/>
                <a:gridCol w="1145352"/>
                <a:gridCol w="1145352"/>
                <a:gridCol w="1145352"/>
              </a:tblGrid>
              <a:tr h="245534">
                <a:tc rowSpan="2" gridSpan="2">
                  <a:txBody>
                    <a:bodyPr/>
                    <a:lstStyle/>
                    <a:p>
                      <a:pPr marL="0" marR="0" algn="ctr">
                        <a:lnSpc>
                          <a:spcPct val="150000"/>
                        </a:lnSpc>
                        <a:spcBef>
                          <a:spcPts val="0"/>
                        </a:spcBef>
                        <a:spcAft>
                          <a:spcPts val="0"/>
                        </a:spcAft>
                      </a:pPr>
                      <a:r>
                        <a:rPr lang="en-US" sz="1000" b="1" dirty="0">
                          <a:solidFill>
                            <a:schemeClr val="accent1">
                              <a:lumMod val="50000"/>
                            </a:schemeClr>
                          </a:solidFill>
                          <a:latin typeface="Times New Roman"/>
                          <a:ea typeface="Calibri"/>
                          <a:cs typeface="Calibri"/>
                        </a:rPr>
                        <a:t>Category</a:t>
                      </a:r>
                      <a:endParaRPr lang="en-US" sz="900" dirty="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en-US"/>
                    </a:p>
                  </a:txBody>
                  <a:tcPr/>
                </a:tc>
                <a:tc gridSpan="3">
                  <a:txBody>
                    <a:bodyPr/>
                    <a:lstStyle/>
                    <a:p>
                      <a:pPr marL="0" marR="0" algn="ctr">
                        <a:lnSpc>
                          <a:spcPct val="150000"/>
                        </a:lnSpc>
                        <a:spcBef>
                          <a:spcPts val="0"/>
                        </a:spcBef>
                        <a:spcAft>
                          <a:spcPts val="0"/>
                        </a:spcAft>
                      </a:pPr>
                      <a:r>
                        <a:rPr lang="en-US" sz="1000" b="1">
                          <a:solidFill>
                            <a:schemeClr val="accent1">
                              <a:lumMod val="50000"/>
                            </a:schemeClr>
                          </a:solidFill>
                          <a:latin typeface="Times New Roman"/>
                          <a:ea typeface="Calibri"/>
                          <a:cs typeface="Calibri"/>
                        </a:rPr>
                        <a:t>Gender facilities related to VAW</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rowSpan="2">
                  <a:txBody>
                    <a:bodyPr/>
                    <a:lstStyle/>
                    <a:p>
                      <a:pPr marL="0" marR="0" algn="ctr">
                        <a:lnSpc>
                          <a:spcPct val="150000"/>
                        </a:lnSpc>
                        <a:spcBef>
                          <a:spcPts val="0"/>
                        </a:spcBef>
                        <a:spcAft>
                          <a:spcPts val="0"/>
                        </a:spcAft>
                      </a:pPr>
                      <a:r>
                        <a:rPr lang="en-US" sz="1000" b="1">
                          <a:solidFill>
                            <a:schemeClr val="accent1">
                              <a:lumMod val="50000"/>
                            </a:schemeClr>
                          </a:solidFill>
                          <a:latin typeface="Times New Roman"/>
                          <a:ea typeface="Calibri"/>
                          <a:cs typeface="Calibri"/>
                        </a:rPr>
                        <a:t>Total</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5534">
                <a:tc gridSpan="2" vMerge="1">
                  <a:txBody>
                    <a:bodyPr/>
                    <a:lstStyle/>
                    <a:p>
                      <a:endParaRPr lang="en-US"/>
                    </a:p>
                  </a:txBody>
                  <a:tcPr/>
                </a:tc>
                <a:tc hMerge="1" vMerge="1">
                  <a:txBody>
                    <a:bodyPr/>
                    <a:lstStyle/>
                    <a:p>
                      <a:endParaRPr lang="en-US"/>
                    </a:p>
                  </a:txBody>
                  <a:tcPr/>
                </a:tc>
                <a:tc>
                  <a:txBody>
                    <a:bodyPr/>
                    <a:lstStyle/>
                    <a:p>
                      <a:pPr marL="0" marR="0" algn="ctr">
                        <a:lnSpc>
                          <a:spcPct val="150000"/>
                        </a:lnSpc>
                        <a:spcBef>
                          <a:spcPts val="0"/>
                        </a:spcBef>
                        <a:spcAft>
                          <a:spcPts val="0"/>
                        </a:spcAft>
                      </a:pPr>
                      <a:r>
                        <a:rPr lang="en-US" sz="1000" b="1">
                          <a:solidFill>
                            <a:schemeClr val="accent1">
                              <a:lumMod val="50000"/>
                            </a:schemeClr>
                          </a:solidFill>
                          <a:latin typeface="Times New Roman"/>
                          <a:ea typeface="Calibri"/>
                          <a:cs typeface="Calibri"/>
                        </a:rPr>
                        <a:t>Yes</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000" b="1">
                          <a:solidFill>
                            <a:schemeClr val="accent1">
                              <a:lumMod val="50000"/>
                            </a:schemeClr>
                          </a:solidFill>
                          <a:latin typeface="Times New Roman"/>
                          <a:ea typeface="Calibri"/>
                          <a:cs typeface="Calibri"/>
                        </a:rPr>
                        <a:t>No</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000" b="1">
                          <a:solidFill>
                            <a:schemeClr val="accent1">
                              <a:lumMod val="50000"/>
                            </a:schemeClr>
                          </a:solidFill>
                          <a:latin typeface="Times New Roman"/>
                          <a:ea typeface="Calibri"/>
                          <a:cs typeface="Calibri"/>
                        </a:rPr>
                        <a:t>No Answer</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45534">
                <a:tc rowSpan="6">
                  <a:txBody>
                    <a:bodyPr/>
                    <a:lstStyle/>
                    <a:p>
                      <a:pPr marL="0" marR="0" algn="ctr">
                        <a:lnSpc>
                          <a:spcPct val="150000"/>
                        </a:lnSpc>
                        <a:spcBef>
                          <a:spcPts val="0"/>
                        </a:spcBef>
                        <a:spcAft>
                          <a:spcPts val="0"/>
                        </a:spcAft>
                      </a:pPr>
                      <a:r>
                        <a:rPr lang="en-US" sz="1000">
                          <a:solidFill>
                            <a:schemeClr val="accent1">
                              <a:lumMod val="50000"/>
                            </a:schemeClr>
                          </a:solidFill>
                          <a:latin typeface="Times New Roman"/>
                          <a:ea typeface="Calibri"/>
                          <a:cs typeface="Calibri"/>
                        </a:rPr>
                        <a:t>Service Providers (SP)</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000" dirty="0">
                          <a:solidFill>
                            <a:schemeClr val="accent1">
                              <a:lumMod val="50000"/>
                            </a:schemeClr>
                          </a:solidFill>
                          <a:latin typeface="Times New Roman"/>
                          <a:ea typeface="Calibri"/>
                          <a:cs typeface="Calibri"/>
                        </a:rPr>
                        <a:t>Government</a:t>
                      </a:r>
                      <a:endParaRPr lang="en-US" sz="900" dirty="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lnSpc>
                          <a:spcPct val="150000"/>
                        </a:lnSpc>
                        <a:spcBef>
                          <a:spcPts val="0"/>
                        </a:spcBef>
                        <a:spcAft>
                          <a:spcPts val="0"/>
                        </a:spcAft>
                      </a:pPr>
                      <a:endParaRPr lang="en-US" sz="1000" dirty="0">
                        <a:solidFill>
                          <a:schemeClr val="accent1">
                            <a:lumMod val="50000"/>
                          </a:schemeClr>
                        </a:solidFill>
                        <a:latin typeface="Times New Roman"/>
                        <a:ea typeface="Calibri"/>
                        <a:cs typeface="Calibri"/>
                      </a:endParaRPr>
                    </a:p>
                    <a:p>
                      <a:pPr marL="0" marR="0" algn="ctr">
                        <a:lnSpc>
                          <a:spcPct val="150000"/>
                        </a:lnSpc>
                        <a:spcBef>
                          <a:spcPts val="0"/>
                        </a:spcBef>
                        <a:spcAft>
                          <a:spcPts val="0"/>
                        </a:spcAft>
                      </a:pPr>
                      <a:r>
                        <a:rPr lang="en-US" sz="1000" dirty="0">
                          <a:solidFill>
                            <a:schemeClr val="accent1">
                              <a:lumMod val="50000"/>
                            </a:schemeClr>
                          </a:solidFill>
                          <a:latin typeface="Times New Roman"/>
                          <a:ea typeface="Calibri"/>
                          <a:cs typeface="Calibri"/>
                        </a:rPr>
                        <a:t>31</a:t>
                      </a:r>
                      <a:endParaRPr lang="en-US" sz="900" dirty="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lnSpc>
                          <a:spcPct val="150000"/>
                        </a:lnSpc>
                        <a:spcBef>
                          <a:spcPts val="0"/>
                        </a:spcBef>
                        <a:spcAft>
                          <a:spcPts val="0"/>
                        </a:spcAft>
                      </a:pPr>
                      <a:endParaRPr lang="en-US" sz="1000">
                        <a:solidFill>
                          <a:schemeClr val="accent1">
                            <a:lumMod val="50000"/>
                          </a:schemeClr>
                        </a:solidFill>
                        <a:latin typeface="Times New Roman"/>
                        <a:ea typeface="Calibri"/>
                        <a:cs typeface="Calibri"/>
                      </a:endParaRPr>
                    </a:p>
                    <a:p>
                      <a:pPr marL="0" marR="0" algn="ctr">
                        <a:lnSpc>
                          <a:spcPct val="150000"/>
                        </a:lnSpc>
                        <a:spcBef>
                          <a:spcPts val="0"/>
                        </a:spcBef>
                        <a:spcAft>
                          <a:spcPts val="0"/>
                        </a:spcAft>
                      </a:pPr>
                      <a:r>
                        <a:rPr lang="en-US" sz="1000">
                          <a:solidFill>
                            <a:schemeClr val="accent1">
                              <a:lumMod val="50000"/>
                            </a:schemeClr>
                          </a:solidFill>
                          <a:latin typeface="Times New Roman"/>
                          <a:ea typeface="Calibri"/>
                          <a:cs typeface="Calibri"/>
                        </a:rPr>
                        <a:t>8</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lnSpc>
                          <a:spcPct val="150000"/>
                        </a:lnSpc>
                        <a:spcBef>
                          <a:spcPts val="0"/>
                        </a:spcBef>
                        <a:spcAft>
                          <a:spcPts val="0"/>
                        </a:spcAft>
                      </a:pPr>
                      <a:endParaRPr lang="en-US" sz="1000" dirty="0">
                        <a:solidFill>
                          <a:schemeClr val="accent1">
                            <a:lumMod val="50000"/>
                          </a:schemeClr>
                        </a:solidFill>
                        <a:latin typeface="Times New Roman"/>
                        <a:ea typeface="Calibri"/>
                        <a:cs typeface="Calibri"/>
                      </a:endParaRPr>
                    </a:p>
                    <a:p>
                      <a:pPr marL="0" marR="0" algn="ctr">
                        <a:lnSpc>
                          <a:spcPct val="150000"/>
                        </a:lnSpc>
                        <a:spcBef>
                          <a:spcPts val="0"/>
                        </a:spcBef>
                        <a:spcAft>
                          <a:spcPts val="0"/>
                        </a:spcAft>
                      </a:pPr>
                      <a:r>
                        <a:rPr lang="en-US" sz="1000" dirty="0">
                          <a:solidFill>
                            <a:schemeClr val="accent1">
                              <a:lumMod val="50000"/>
                            </a:schemeClr>
                          </a:solidFill>
                          <a:latin typeface="Times New Roman"/>
                          <a:ea typeface="Calibri"/>
                          <a:cs typeface="Calibri"/>
                        </a:rPr>
                        <a:t>2</a:t>
                      </a:r>
                      <a:endParaRPr lang="en-US" sz="900" dirty="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lnSpc>
                          <a:spcPct val="150000"/>
                        </a:lnSpc>
                        <a:spcBef>
                          <a:spcPts val="0"/>
                        </a:spcBef>
                        <a:spcAft>
                          <a:spcPts val="0"/>
                        </a:spcAft>
                      </a:pPr>
                      <a:endParaRPr lang="en-US" sz="1000">
                        <a:solidFill>
                          <a:schemeClr val="accent1">
                            <a:lumMod val="50000"/>
                          </a:schemeClr>
                        </a:solidFill>
                        <a:latin typeface="Times New Roman"/>
                        <a:ea typeface="Calibri"/>
                        <a:cs typeface="Calibri"/>
                      </a:endParaRPr>
                    </a:p>
                    <a:p>
                      <a:pPr marL="0" marR="0" algn="ctr">
                        <a:lnSpc>
                          <a:spcPct val="150000"/>
                        </a:lnSpc>
                        <a:spcBef>
                          <a:spcPts val="0"/>
                        </a:spcBef>
                        <a:spcAft>
                          <a:spcPts val="0"/>
                        </a:spcAft>
                      </a:pPr>
                      <a:r>
                        <a:rPr lang="en-US" sz="1000">
                          <a:solidFill>
                            <a:schemeClr val="accent1">
                              <a:lumMod val="50000"/>
                            </a:schemeClr>
                          </a:solidFill>
                          <a:latin typeface="Times New Roman"/>
                          <a:ea typeface="Calibri"/>
                          <a:cs typeface="Calibri"/>
                        </a:rPr>
                        <a:t>41</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5534">
                <a:tc vMerge="1">
                  <a:txBody>
                    <a:bodyPr/>
                    <a:lstStyle/>
                    <a:p>
                      <a:endParaRPr lang="en-US"/>
                    </a:p>
                  </a:txBody>
                  <a:tcPr/>
                </a:tc>
                <a:tc>
                  <a:txBody>
                    <a:bodyPr/>
                    <a:lstStyle/>
                    <a:p>
                      <a:pPr marL="0" marR="0" algn="ctr">
                        <a:lnSpc>
                          <a:spcPct val="150000"/>
                        </a:lnSpc>
                        <a:spcBef>
                          <a:spcPts val="0"/>
                        </a:spcBef>
                        <a:spcAft>
                          <a:spcPts val="0"/>
                        </a:spcAft>
                      </a:pPr>
                      <a:r>
                        <a:rPr lang="en-US" sz="1000" dirty="0">
                          <a:solidFill>
                            <a:schemeClr val="accent1">
                              <a:lumMod val="50000"/>
                            </a:schemeClr>
                          </a:solidFill>
                          <a:latin typeface="Times New Roman"/>
                          <a:ea typeface="Calibri"/>
                          <a:cs typeface="Calibri"/>
                        </a:rPr>
                        <a:t>Bank</a:t>
                      </a:r>
                      <a:endParaRPr lang="en-US" sz="900" dirty="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245534">
                <a:tc vMerge="1">
                  <a:txBody>
                    <a:bodyPr/>
                    <a:lstStyle/>
                    <a:p>
                      <a:endParaRPr lang="en-US"/>
                    </a:p>
                  </a:txBody>
                  <a:tcPr/>
                </a:tc>
                <a:tc>
                  <a:txBody>
                    <a:bodyPr/>
                    <a:lstStyle/>
                    <a:p>
                      <a:pPr marL="0" marR="0" algn="ctr">
                        <a:lnSpc>
                          <a:spcPct val="150000"/>
                        </a:lnSpc>
                        <a:spcBef>
                          <a:spcPts val="0"/>
                        </a:spcBef>
                        <a:spcAft>
                          <a:spcPts val="0"/>
                        </a:spcAft>
                      </a:pPr>
                      <a:r>
                        <a:rPr lang="en-US" sz="1000" dirty="0">
                          <a:solidFill>
                            <a:schemeClr val="accent1">
                              <a:lumMod val="50000"/>
                            </a:schemeClr>
                          </a:solidFill>
                          <a:latin typeface="Times New Roman"/>
                          <a:ea typeface="Calibri"/>
                          <a:cs typeface="Calibri"/>
                        </a:rPr>
                        <a:t>Corporate</a:t>
                      </a:r>
                      <a:endParaRPr lang="en-US" sz="900" dirty="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491066">
                <a:tc vMerge="1">
                  <a:txBody>
                    <a:bodyPr/>
                    <a:lstStyle/>
                    <a:p>
                      <a:endParaRPr lang="en-US"/>
                    </a:p>
                  </a:txBody>
                  <a:tcPr/>
                </a:tc>
                <a:tc>
                  <a:txBody>
                    <a:bodyPr/>
                    <a:lstStyle/>
                    <a:p>
                      <a:pPr marL="0" marR="0" algn="ctr">
                        <a:lnSpc>
                          <a:spcPct val="150000"/>
                        </a:lnSpc>
                        <a:spcBef>
                          <a:spcPts val="0"/>
                        </a:spcBef>
                        <a:spcAft>
                          <a:spcPts val="0"/>
                        </a:spcAft>
                      </a:pPr>
                      <a:r>
                        <a:rPr lang="en-US" sz="1000" dirty="0">
                          <a:solidFill>
                            <a:schemeClr val="accent1">
                              <a:lumMod val="50000"/>
                            </a:schemeClr>
                          </a:solidFill>
                          <a:latin typeface="Times New Roman"/>
                          <a:ea typeface="Calibri"/>
                          <a:cs typeface="Calibri"/>
                        </a:rPr>
                        <a:t>NGO &amp; Civil Society</a:t>
                      </a:r>
                      <a:endParaRPr lang="en-US" sz="900" dirty="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245534">
                <a:tc vMerge="1">
                  <a:txBody>
                    <a:bodyPr/>
                    <a:lstStyle/>
                    <a:p>
                      <a:endParaRPr lang="en-US"/>
                    </a:p>
                  </a:txBody>
                  <a:tcPr/>
                </a:tc>
                <a:tc>
                  <a:txBody>
                    <a:bodyPr/>
                    <a:lstStyle/>
                    <a:p>
                      <a:pPr marL="0" marR="0" algn="ctr">
                        <a:lnSpc>
                          <a:spcPct val="150000"/>
                        </a:lnSpc>
                        <a:spcBef>
                          <a:spcPts val="0"/>
                        </a:spcBef>
                        <a:spcAft>
                          <a:spcPts val="0"/>
                        </a:spcAft>
                      </a:pPr>
                      <a:r>
                        <a:rPr lang="en-US" sz="1000">
                          <a:solidFill>
                            <a:schemeClr val="accent1">
                              <a:lumMod val="50000"/>
                            </a:schemeClr>
                          </a:solidFill>
                          <a:latin typeface="Times New Roman"/>
                          <a:ea typeface="Calibri"/>
                          <a:cs typeface="Calibri"/>
                        </a:rPr>
                        <a:t>Media</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491066">
                <a:tc vMerge="1">
                  <a:txBody>
                    <a:bodyPr/>
                    <a:lstStyle/>
                    <a:p>
                      <a:endParaRPr lang="en-US"/>
                    </a:p>
                  </a:txBody>
                  <a:tcPr/>
                </a:tc>
                <a:tc>
                  <a:txBody>
                    <a:bodyPr/>
                    <a:lstStyle/>
                    <a:p>
                      <a:pPr marL="0" marR="0" algn="ctr">
                        <a:lnSpc>
                          <a:spcPct val="150000"/>
                        </a:lnSpc>
                        <a:spcBef>
                          <a:spcPts val="0"/>
                        </a:spcBef>
                        <a:spcAft>
                          <a:spcPts val="0"/>
                        </a:spcAft>
                      </a:pPr>
                      <a:r>
                        <a:rPr lang="en-US" sz="1000" dirty="0">
                          <a:solidFill>
                            <a:schemeClr val="accent1">
                              <a:lumMod val="50000"/>
                            </a:schemeClr>
                          </a:solidFill>
                          <a:latin typeface="Times New Roman"/>
                          <a:ea typeface="Calibri"/>
                          <a:cs typeface="Calibri"/>
                        </a:rPr>
                        <a:t>Development Partners</a:t>
                      </a:r>
                      <a:endParaRPr lang="en-US" sz="900" dirty="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245534">
                <a:tc gridSpan="2">
                  <a:txBody>
                    <a:bodyPr/>
                    <a:lstStyle/>
                    <a:p>
                      <a:pPr marL="0" marR="0" algn="ctr">
                        <a:lnSpc>
                          <a:spcPct val="150000"/>
                        </a:lnSpc>
                        <a:spcBef>
                          <a:spcPts val="0"/>
                        </a:spcBef>
                        <a:spcAft>
                          <a:spcPts val="0"/>
                        </a:spcAft>
                      </a:pPr>
                      <a:r>
                        <a:rPr lang="en-US" sz="1000" b="1">
                          <a:solidFill>
                            <a:schemeClr val="accent1">
                              <a:lumMod val="50000"/>
                            </a:schemeClr>
                          </a:solidFill>
                          <a:latin typeface="Times New Roman"/>
                          <a:ea typeface="Calibri"/>
                          <a:cs typeface="Calibri"/>
                        </a:rPr>
                        <a:t>% of Total</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50000"/>
                        </a:lnSpc>
                        <a:spcBef>
                          <a:spcPts val="0"/>
                        </a:spcBef>
                        <a:spcAft>
                          <a:spcPts val="0"/>
                        </a:spcAft>
                      </a:pPr>
                      <a:r>
                        <a:rPr lang="en-US" sz="1000" b="1" dirty="0">
                          <a:solidFill>
                            <a:schemeClr val="accent1">
                              <a:lumMod val="50000"/>
                            </a:schemeClr>
                          </a:solidFill>
                          <a:latin typeface="Times New Roman"/>
                          <a:ea typeface="Calibri"/>
                          <a:cs typeface="Calibri"/>
                        </a:rPr>
                        <a:t>34.4%</a:t>
                      </a:r>
                      <a:endParaRPr lang="en-US" sz="900" dirty="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000" b="1">
                          <a:solidFill>
                            <a:schemeClr val="accent1">
                              <a:lumMod val="50000"/>
                            </a:schemeClr>
                          </a:solidFill>
                          <a:latin typeface="Times New Roman"/>
                          <a:ea typeface="Calibri"/>
                          <a:cs typeface="Calibri"/>
                        </a:rPr>
                        <a:t>8.9%</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000" b="1">
                          <a:solidFill>
                            <a:schemeClr val="accent1">
                              <a:lumMod val="50000"/>
                            </a:schemeClr>
                          </a:solidFill>
                          <a:latin typeface="Times New Roman"/>
                          <a:ea typeface="Calibri"/>
                          <a:cs typeface="Calibri"/>
                        </a:rPr>
                        <a:t>2.2%</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000" b="1">
                          <a:solidFill>
                            <a:schemeClr val="accent1">
                              <a:lumMod val="50000"/>
                            </a:schemeClr>
                          </a:solidFill>
                          <a:latin typeface="Times New Roman"/>
                          <a:ea typeface="Calibri"/>
                          <a:cs typeface="Calibri"/>
                        </a:rPr>
                        <a:t>45.6%</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1066">
                <a:tc rowSpan="2">
                  <a:txBody>
                    <a:bodyPr/>
                    <a:lstStyle/>
                    <a:p>
                      <a:pPr marL="0" marR="0" algn="ctr">
                        <a:lnSpc>
                          <a:spcPct val="150000"/>
                        </a:lnSpc>
                        <a:spcBef>
                          <a:spcPts val="0"/>
                        </a:spcBef>
                        <a:spcAft>
                          <a:spcPts val="0"/>
                        </a:spcAft>
                      </a:pPr>
                      <a:r>
                        <a:rPr lang="en-US" sz="1000">
                          <a:solidFill>
                            <a:schemeClr val="accent1">
                              <a:lumMod val="50000"/>
                            </a:schemeClr>
                          </a:solidFill>
                          <a:latin typeface="Times New Roman"/>
                          <a:ea typeface="Calibri"/>
                          <a:cs typeface="Calibri"/>
                        </a:rPr>
                        <a:t>Service Recipients (SR)</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000">
                          <a:solidFill>
                            <a:schemeClr val="accent1">
                              <a:lumMod val="50000"/>
                            </a:schemeClr>
                          </a:solidFill>
                          <a:latin typeface="Times New Roman"/>
                          <a:ea typeface="Calibri"/>
                          <a:cs typeface="Calibri"/>
                        </a:rPr>
                        <a:t>Potential Victim</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50000"/>
                        </a:lnSpc>
                        <a:spcBef>
                          <a:spcPts val="0"/>
                        </a:spcBef>
                        <a:spcAft>
                          <a:spcPts val="0"/>
                        </a:spcAft>
                      </a:pPr>
                      <a:endParaRPr lang="en-US" sz="1000">
                        <a:solidFill>
                          <a:schemeClr val="accent1">
                            <a:lumMod val="50000"/>
                          </a:schemeClr>
                        </a:solidFill>
                        <a:latin typeface="Times New Roman"/>
                        <a:ea typeface="Calibri"/>
                        <a:cs typeface="Calibri"/>
                      </a:endParaRPr>
                    </a:p>
                    <a:p>
                      <a:pPr marL="0" marR="0" algn="ctr">
                        <a:lnSpc>
                          <a:spcPct val="150000"/>
                        </a:lnSpc>
                        <a:spcBef>
                          <a:spcPts val="0"/>
                        </a:spcBef>
                        <a:spcAft>
                          <a:spcPts val="0"/>
                        </a:spcAft>
                      </a:pPr>
                      <a:r>
                        <a:rPr lang="en-US" sz="1000">
                          <a:solidFill>
                            <a:schemeClr val="accent1">
                              <a:lumMod val="50000"/>
                            </a:schemeClr>
                          </a:solidFill>
                          <a:latin typeface="Times New Roman"/>
                          <a:ea typeface="Calibri"/>
                          <a:cs typeface="Calibri"/>
                        </a:rPr>
                        <a:t>15</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50000"/>
                        </a:lnSpc>
                        <a:spcBef>
                          <a:spcPts val="0"/>
                        </a:spcBef>
                        <a:spcAft>
                          <a:spcPts val="0"/>
                        </a:spcAft>
                      </a:pPr>
                      <a:endParaRPr lang="en-US" sz="1000">
                        <a:solidFill>
                          <a:schemeClr val="accent1">
                            <a:lumMod val="50000"/>
                          </a:schemeClr>
                        </a:solidFill>
                        <a:latin typeface="Times New Roman"/>
                        <a:ea typeface="Calibri"/>
                        <a:cs typeface="Calibri"/>
                      </a:endParaRPr>
                    </a:p>
                    <a:p>
                      <a:pPr marL="0" marR="0" algn="ctr">
                        <a:lnSpc>
                          <a:spcPct val="150000"/>
                        </a:lnSpc>
                        <a:spcBef>
                          <a:spcPts val="0"/>
                        </a:spcBef>
                        <a:spcAft>
                          <a:spcPts val="0"/>
                        </a:spcAft>
                      </a:pPr>
                      <a:r>
                        <a:rPr lang="en-US" sz="1000">
                          <a:solidFill>
                            <a:schemeClr val="accent1">
                              <a:lumMod val="50000"/>
                            </a:schemeClr>
                          </a:solidFill>
                          <a:latin typeface="Times New Roman"/>
                          <a:ea typeface="Calibri"/>
                          <a:cs typeface="Calibri"/>
                        </a:rPr>
                        <a:t>22</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50000"/>
                        </a:lnSpc>
                        <a:spcBef>
                          <a:spcPts val="0"/>
                        </a:spcBef>
                        <a:spcAft>
                          <a:spcPts val="0"/>
                        </a:spcAft>
                      </a:pPr>
                      <a:endParaRPr lang="en-US" sz="1000">
                        <a:solidFill>
                          <a:schemeClr val="accent1">
                            <a:lumMod val="50000"/>
                          </a:schemeClr>
                        </a:solidFill>
                        <a:latin typeface="Times New Roman"/>
                        <a:ea typeface="Calibri"/>
                        <a:cs typeface="Calibri"/>
                      </a:endParaRPr>
                    </a:p>
                    <a:p>
                      <a:pPr marL="0" marR="0" algn="ctr">
                        <a:lnSpc>
                          <a:spcPct val="150000"/>
                        </a:lnSpc>
                        <a:spcBef>
                          <a:spcPts val="0"/>
                        </a:spcBef>
                        <a:spcAft>
                          <a:spcPts val="0"/>
                        </a:spcAft>
                      </a:pPr>
                      <a:r>
                        <a:rPr lang="en-US" sz="1000">
                          <a:solidFill>
                            <a:schemeClr val="accent1">
                              <a:lumMod val="50000"/>
                            </a:schemeClr>
                          </a:solidFill>
                          <a:latin typeface="Times New Roman"/>
                          <a:ea typeface="Calibri"/>
                          <a:cs typeface="Calibri"/>
                        </a:rPr>
                        <a:t>12</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50000"/>
                        </a:lnSpc>
                        <a:spcBef>
                          <a:spcPts val="0"/>
                        </a:spcBef>
                        <a:spcAft>
                          <a:spcPts val="0"/>
                        </a:spcAft>
                      </a:pPr>
                      <a:endParaRPr lang="en-US" sz="1000" dirty="0">
                        <a:solidFill>
                          <a:schemeClr val="accent1">
                            <a:lumMod val="50000"/>
                          </a:schemeClr>
                        </a:solidFill>
                        <a:latin typeface="Times New Roman"/>
                        <a:ea typeface="Calibri"/>
                        <a:cs typeface="Calibri"/>
                      </a:endParaRPr>
                    </a:p>
                    <a:p>
                      <a:pPr marL="0" marR="0" algn="ctr">
                        <a:lnSpc>
                          <a:spcPct val="150000"/>
                        </a:lnSpc>
                        <a:spcBef>
                          <a:spcPts val="0"/>
                        </a:spcBef>
                        <a:spcAft>
                          <a:spcPts val="0"/>
                        </a:spcAft>
                      </a:pPr>
                      <a:r>
                        <a:rPr lang="en-US" sz="1000" dirty="0">
                          <a:solidFill>
                            <a:schemeClr val="accent1">
                              <a:lumMod val="50000"/>
                            </a:schemeClr>
                          </a:solidFill>
                          <a:latin typeface="Times New Roman"/>
                          <a:ea typeface="Calibri"/>
                          <a:cs typeface="Calibri"/>
                        </a:rPr>
                        <a:t>49</a:t>
                      </a:r>
                      <a:endParaRPr lang="en-US" sz="900" dirty="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1066">
                <a:tc vMerge="1">
                  <a:txBody>
                    <a:bodyPr/>
                    <a:lstStyle/>
                    <a:p>
                      <a:endParaRPr lang="en-US"/>
                    </a:p>
                  </a:txBody>
                  <a:tcPr/>
                </a:tc>
                <a:tc>
                  <a:txBody>
                    <a:bodyPr/>
                    <a:lstStyle/>
                    <a:p>
                      <a:pPr marL="0" marR="0" algn="ctr">
                        <a:lnSpc>
                          <a:spcPct val="150000"/>
                        </a:lnSpc>
                        <a:spcBef>
                          <a:spcPts val="0"/>
                        </a:spcBef>
                        <a:spcAft>
                          <a:spcPts val="0"/>
                        </a:spcAft>
                      </a:pPr>
                      <a:r>
                        <a:rPr lang="en-US" sz="1000" dirty="0">
                          <a:solidFill>
                            <a:schemeClr val="accent1">
                              <a:lumMod val="50000"/>
                            </a:schemeClr>
                          </a:solidFill>
                          <a:latin typeface="Times New Roman"/>
                          <a:ea typeface="Calibri"/>
                          <a:cs typeface="Calibri"/>
                        </a:rPr>
                        <a:t>Victim of VAW</a:t>
                      </a:r>
                      <a:endParaRPr lang="en-US" sz="900" dirty="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245534">
                <a:tc gridSpan="2">
                  <a:txBody>
                    <a:bodyPr/>
                    <a:lstStyle/>
                    <a:p>
                      <a:pPr marL="0" marR="0" algn="ctr">
                        <a:lnSpc>
                          <a:spcPct val="150000"/>
                        </a:lnSpc>
                        <a:spcBef>
                          <a:spcPts val="0"/>
                        </a:spcBef>
                        <a:spcAft>
                          <a:spcPts val="0"/>
                        </a:spcAft>
                        <a:tabLst>
                          <a:tab pos="914400" algn="l"/>
                        </a:tabLst>
                      </a:pPr>
                      <a:r>
                        <a:rPr lang="en-US" sz="1000" b="1">
                          <a:solidFill>
                            <a:schemeClr val="accent1">
                              <a:lumMod val="50000"/>
                            </a:schemeClr>
                          </a:solidFill>
                          <a:latin typeface="Times New Roman"/>
                          <a:ea typeface="Calibri"/>
                          <a:cs typeface="Calibri"/>
                        </a:rPr>
                        <a:t>% of Total</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50000"/>
                        </a:lnSpc>
                        <a:spcBef>
                          <a:spcPts val="0"/>
                        </a:spcBef>
                        <a:spcAft>
                          <a:spcPts val="0"/>
                        </a:spcAft>
                      </a:pPr>
                      <a:r>
                        <a:rPr lang="en-US" sz="1000" b="1">
                          <a:solidFill>
                            <a:schemeClr val="accent1">
                              <a:lumMod val="50000"/>
                            </a:schemeClr>
                          </a:solidFill>
                          <a:latin typeface="Times New Roman"/>
                          <a:ea typeface="Calibri"/>
                          <a:cs typeface="Calibri"/>
                        </a:rPr>
                        <a:t>16.7%</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000" b="1">
                          <a:solidFill>
                            <a:schemeClr val="accent1">
                              <a:lumMod val="50000"/>
                            </a:schemeClr>
                          </a:solidFill>
                          <a:latin typeface="Times New Roman"/>
                          <a:ea typeface="Calibri"/>
                          <a:cs typeface="Calibri"/>
                        </a:rPr>
                        <a:t>24.4%</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000" b="1">
                          <a:solidFill>
                            <a:schemeClr val="accent1">
                              <a:lumMod val="50000"/>
                            </a:schemeClr>
                          </a:solidFill>
                          <a:latin typeface="Times New Roman"/>
                          <a:ea typeface="Calibri"/>
                          <a:cs typeface="Calibri"/>
                        </a:rPr>
                        <a:t>13.3%</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000" b="1" dirty="0">
                          <a:solidFill>
                            <a:schemeClr val="accent1">
                              <a:lumMod val="50000"/>
                            </a:schemeClr>
                          </a:solidFill>
                          <a:latin typeface="Times New Roman"/>
                          <a:ea typeface="Calibri"/>
                          <a:cs typeface="Calibri"/>
                        </a:rPr>
                        <a:t>54.4%</a:t>
                      </a:r>
                      <a:endParaRPr lang="en-US" sz="900" dirty="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5534">
                <a:tc gridSpan="2">
                  <a:txBody>
                    <a:bodyPr/>
                    <a:lstStyle/>
                    <a:p>
                      <a:pPr marL="0" marR="0" algn="ctr">
                        <a:lnSpc>
                          <a:spcPct val="150000"/>
                        </a:lnSpc>
                        <a:spcBef>
                          <a:spcPts val="0"/>
                        </a:spcBef>
                        <a:spcAft>
                          <a:spcPts val="0"/>
                        </a:spcAft>
                        <a:tabLst>
                          <a:tab pos="560705" algn="l"/>
                        </a:tabLst>
                      </a:pPr>
                      <a:r>
                        <a:rPr lang="en-US" sz="1000">
                          <a:solidFill>
                            <a:schemeClr val="accent1">
                              <a:lumMod val="50000"/>
                            </a:schemeClr>
                          </a:solidFill>
                          <a:latin typeface="Times New Roman"/>
                          <a:ea typeface="Calibri"/>
                          <a:cs typeface="Calibri"/>
                        </a:rPr>
                        <a:t>Total</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50000"/>
                        </a:lnSpc>
                        <a:spcBef>
                          <a:spcPts val="0"/>
                        </a:spcBef>
                        <a:spcAft>
                          <a:spcPts val="0"/>
                        </a:spcAft>
                      </a:pPr>
                      <a:r>
                        <a:rPr lang="en-US" sz="1000">
                          <a:solidFill>
                            <a:schemeClr val="accent1">
                              <a:lumMod val="50000"/>
                            </a:schemeClr>
                          </a:solidFill>
                          <a:latin typeface="Times New Roman"/>
                          <a:ea typeface="Calibri"/>
                          <a:cs typeface="Calibri"/>
                        </a:rPr>
                        <a:t>46</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000">
                          <a:solidFill>
                            <a:schemeClr val="accent1">
                              <a:lumMod val="50000"/>
                            </a:schemeClr>
                          </a:solidFill>
                          <a:latin typeface="Times New Roman"/>
                          <a:ea typeface="Calibri"/>
                          <a:cs typeface="Calibri"/>
                        </a:rPr>
                        <a:t>30</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000">
                          <a:solidFill>
                            <a:schemeClr val="accent1">
                              <a:lumMod val="50000"/>
                            </a:schemeClr>
                          </a:solidFill>
                          <a:latin typeface="Times New Roman"/>
                          <a:ea typeface="Calibri"/>
                          <a:cs typeface="Calibri"/>
                        </a:rPr>
                        <a:t>14</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000" dirty="0">
                          <a:solidFill>
                            <a:schemeClr val="accent1">
                              <a:lumMod val="50000"/>
                            </a:schemeClr>
                          </a:solidFill>
                          <a:latin typeface="Times New Roman"/>
                          <a:ea typeface="Calibri"/>
                          <a:cs typeface="Calibri"/>
                        </a:rPr>
                        <a:t>90</a:t>
                      </a:r>
                      <a:endParaRPr lang="en-US" sz="900" dirty="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5534">
                <a:tc gridSpan="2">
                  <a:txBody>
                    <a:bodyPr/>
                    <a:lstStyle/>
                    <a:p>
                      <a:pPr marL="0" marR="0" algn="ctr">
                        <a:lnSpc>
                          <a:spcPct val="150000"/>
                        </a:lnSpc>
                        <a:spcBef>
                          <a:spcPts val="0"/>
                        </a:spcBef>
                        <a:spcAft>
                          <a:spcPts val="0"/>
                        </a:spcAft>
                        <a:tabLst>
                          <a:tab pos="1783715" algn="r"/>
                        </a:tabLst>
                      </a:pPr>
                      <a:r>
                        <a:rPr lang="en-US" sz="1000" b="1">
                          <a:solidFill>
                            <a:schemeClr val="accent1">
                              <a:lumMod val="50000"/>
                            </a:schemeClr>
                          </a:solidFill>
                          <a:latin typeface="Times New Roman"/>
                          <a:ea typeface="Calibri"/>
                          <a:cs typeface="Calibri"/>
                        </a:rPr>
                        <a:t>% of Total</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50000"/>
                        </a:lnSpc>
                        <a:spcBef>
                          <a:spcPts val="0"/>
                        </a:spcBef>
                        <a:spcAft>
                          <a:spcPts val="0"/>
                        </a:spcAft>
                      </a:pPr>
                      <a:r>
                        <a:rPr lang="en-US" sz="1200" b="1" dirty="0">
                          <a:solidFill>
                            <a:schemeClr val="accent1">
                              <a:lumMod val="50000"/>
                            </a:schemeClr>
                          </a:solidFill>
                          <a:latin typeface="Times New Roman"/>
                          <a:ea typeface="Calibri"/>
                          <a:cs typeface="Calibri"/>
                        </a:rPr>
                        <a:t>51.1%</a:t>
                      </a:r>
                      <a:endParaRPr lang="en-US" sz="1100" dirty="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marL="0" marR="0" algn="ctr">
                        <a:lnSpc>
                          <a:spcPct val="150000"/>
                        </a:lnSpc>
                        <a:spcBef>
                          <a:spcPts val="0"/>
                        </a:spcBef>
                        <a:spcAft>
                          <a:spcPts val="0"/>
                        </a:spcAft>
                      </a:pPr>
                      <a:r>
                        <a:rPr lang="en-US" sz="1000" b="1">
                          <a:solidFill>
                            <a:schemeClr val="accent1">
                              <a:lumMod val="50000"/>
                            </a:schemeClr>
                          </a:solidFill>
                          <a:latin typeface="Times New Roman"/>
                          <a:ea typeface="Calibri"/>
                          <a:cs typeface="Calibri"/>
                        </a:rPr>
                        <a:t>33.3%</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000" b="1">
                          <a:solidFill>
                            <a:schemeClr val="accent1">
                              <a:lumMod val="50000"/>
                            </a:schemeClr>
                          </a:solidFill>
                          <a:latin typeface="Times New Roman"/>
                          <a:ea typeface="Calibri"/>
                          <a:cs typeface="Calibri"/>
                        </a:rPr>
                        <a:t>15.6%</a:t>
                      </a:r>
                      <a:endParaRPr lang="en-US" sz="90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000" b="1" dirty="0">
                          <a:solidFill>
                            <a:schemeClr val="accent1">
                              <a:lumMod val="50000"/>
                            </a:schemeClr>
                          </a:solidFill>
                          <a:latin typeface="Times New Roman"/>
                          <a:ea typeface="Calibri"/>
                          <a:cs typeface="Calibri"/>
                        </a:rPr>
                        <a:t>100.0%</a:t>
                      </a:r>
                      <a:endParaRPr lang="en-US" sz="900" dirty="0">
                        <a:solidFill>
                          <a:schemeClr val="accent1">
                            <a:lumMod val="50000"/>
                          </a:schemeClr>
                        </a:solidFill>
                        <a:latin typeface="Calibri"/>
                        <a:ea typeface="Calibri"/>
                        <a:cs typeface="Calibri"/>
                      </a:endParaRPr>
                    </a:p>
                  </a:txBody>
                  <a:tcPr marL="56444" marR="564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Rectangle 2"/>
          <p:cNvSpPr/>
          <p:nvPr/>
        </p:nvSpPr>
        <p:spPr>
          <a:xfrm>
            <a:off x="685800" y="685800"/>
            <a:ext cx="7620000" cy="830997"/>
          </a:xfrm>
          <a:prstGeom prst="rect">
            <a:avLst/>
          </a:prstGeom>
          <a:noFill/>
        </p:spPr>
        <p:txBody>
          <a:bodyPr wrap="square" lIns="91440" tIns="45720" rIns="91440" bIns="45720">
            <a:spAutoFit/>
          </a:bodyPr>
          <a:lstStyle/>
          <a:p>
            <a:pPr algn="ctr"/>
            <a:r>
              <a:rPr lang="en-US"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Existing Gender Facilities </a:t>
            </a:r>
          </a:p>
          <a:p>
            <a:pPr algn="ctr"/>
            <a:r>
              <a:rPr lang="en-US"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related to VAW in the workplace</a:t>
            </a:r>
            <a:endParaRPr lang="en-US"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5">
      <a:dk1>
        <a:srgbClr val="FFFFFF"/>
      </a:dk1>
      <a:lt1>
        <a:sysClr val="window" lastClr="FFFFFF"/>
      </a:lt1>
      <a:dk2>
        <a:srgbClr val="FFFFFF"/>
      </a:dk2>
      <a:lt2>
        <a:srgbClr val="FFFFFF"/>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251</TotalTime>
  <Words>1902</Words>
  <Application>Microsoft Office PowerPoint</Application>
  <PresentationFormat>On-screen Show (4:3)</PresentationFormat>
  <Paragraphs>298</Paragraphs>
  <Slides>23</Slides>
  <Notes>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Flow</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vector>
  </TitlesOfParts>
  <Company>PC AID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Sharif</dc:creator>
  <cp:lastModifiedBy>User</cp:lastModifiedBy>
  <cp:revision>50</cp:revision>
  <dcterms:created xsi:type="dcterms:W3CDTF">2013-04-03T06:59:06Z</dcterms:created>
  <dcterms:modified xsi:type="dcterms:W3CDTF">2014-09-05T11:03:40Z</dcterms:modified>
</cp:coreProperties>
</file>